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Raleway"/>
      <p:regular r:id="rId14"/>
      <p:bold r:id="rId15"/>
      <p:italic r:id="rId16"/>
      <p:boldItalic r:id="rId17"/>
    </p:embeddedFont>
    <p:embeddedFont>
      <p:font typeface="Roboto"/>
      <p:regular r:id="rId18"/>
      <p:bold r:id="rId19"/>
      <p:italic r:id="rId20"/>
      <p:boldItalic r:id="rId21"/>
    </p:embeddedFont>
    <p:embeddedFont>
      <p:font typeface="Lato"/>
      <p:regular r:id="rId22"/>
      <p:bold r:id="rId23"/>
      <p:italic r:id="rId24"/>
      <p:boldItalic r:id="rId25"/>
    </p:embeddedFont>
    <p:embeddedFont>
      <p:font typeface="EB Garamond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italic.fntdata"/><Relationship Id="rId22" Type="http://schemas.openxmlformats.org/officeDocument/2006/relationships/font" Target="fonts/Lato-regular.fntdata"/><Relationship Id="rId21" Type="http://schemas.openxmlformats.org/officeDocument/2006/relationships/font" Target="fonts/Roboto-boldItalic.fntdata"/><Relationship Id="rId24" Type="http://schemas.openxmlformats.org/officeDocument/2006/relationships/font" Target="fonts/Lato-italic.fntdata"/><Relationship Id="rId23" Type="http://schemas.openxmlformats.org/officeDocument/2006/relationships/font" Target="fonts/Lato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EBGaramond-regular.fntdata"/><Relationship Id="rId25" Type="http://schemas.openxmlformats.org/officeDocument/2006/relationships/font" Target="fonts/Lato-boldItalic.fntdata"/><Relationship Id="rId28" Type="http://schemas.openxmlformats.org/officeDocument/2006/relationships/font" Target="fonts/EBGaramond-italic.fntdata"/><Relationship Id="rId27" Type="http://schemas.openxmlformats.org/officeDocument/2006/relationships/font" Target="fonts/EBGaramond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EBGaramond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font" Target="fonts/Raleway-bold.fntdata"/><Relationship Id="rId14" Type="http://schemas.openxmlformats.org/officeDocument/2006/relationships/font" Target="fonts/Raleway-regular.fntdata"/><Relationship Id="rId17" Type="http://schemas.openxmlformats.org/officeDocument/2006/relationships/font" Target="fonts/Raleway-boldItalic.fntdata"/><Relationship Id="rId16" Type="http://schemas.openxmlformats.org/officeDocument/2006/relationships/font" Target="fonts/Raleway-italic.fntdata"/><Relationship Id="rId19" Type="http://schemas.openxmlformats.org/officeDocument/2006/relationships/font" Target="fonts/Roboto-bold.fntdata"/><Relationship Id="rId18" Type="http://schemas.openxmlformats.org/officeDocument/2006/relationships/font" Target="fonts/Roboto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b245903268_0_1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b245903268_0_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b2b776e28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b2b776e28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b245903268_0_5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b245903268_0_5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GB"/>
              <a:t>For above 70 K measurement, </a:t>
            </a:r>
            <a:r>
              <a:rPr b="1" lang="en-GB"/>
              <a:t>Helium</a:t>
            </a:r>
            <a:r>
              <a:rPr lang="en-GB"/>
              <a:t> is required &amp; process can be long to get particular vacuum in respective chambers, so the slot charges may vary. (Isolation chamber, OVC, IVC)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100"/>
              <a:buAutoNum type="arabicPeriod"/>
            </a:pPr>
            <a:r>
              <a:rPr lang="en-GB">
                <a:solidFill>
                  <a:srgbClr val="FF0000"/>
                </a:solidFill>
              </a:rPr>
              <a:t>Excitation with 635 nm laser with limited power is possible. </a:t>
            </a:r>
            <a:endParaRPr>
              <a:solidFill>
                <a:srgbClr val="FF0000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-GB">
                <a:solidFill>
                  <a:schemeClr val="dk1"/>
                </a:solidFill>
              </a:rPr>
              <a:t>Currently setup is operating in widefield mode but confocal mode also possible along with spectroscopy. 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b245903268_0_5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b245903268_0_5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Maximum 28 devices with 2 probes are possible to measure if all are fitting with respective sample area.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But make maximum 4 devices only for 2 probe measurement &amp; 2 devices for 4 probe measurement.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b245903268_0_5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b245903268_0_5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b245903268_0_5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3b245903268_0_5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b2b776e283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b2b776e283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b2b776e283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b2b776e283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11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type="ctrTitle"/>
          </p:nvPr>
        </p:nvSpPr>
        <p:spPr>
          <a:xfrm>
            <a:off x="252625" y="1367500"/>
            <a:ext cx="8642100" cy="61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9680"/>
              <a:buFont typeface="Arial"/>
              <a:buNone/>
            </a:pPr>
            <a:r>
              <a:rPr lang="en-GB" sz="3335"/>
              <a:t>Cryogenic Quantum Diamond Microscope</a:t>
            </a:r>
            <a:endParaRPr sz="3335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55617"/>
              <a:buFont typeface="Arial"/>
              <a:buNone/>
            </a:pPr>
            <a:r>
              <a:rPr lang="en-GB" sz="1779"/>
              <a:t>4K Magneto-optic microscope with I-V characterization</a:t>
            </a:r>
            <a:endParaRPr sz="1779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35611"/>
              <a:buFont typeface="Arial"/>
              <a:buNone/>
            </a:pPr>
            <a:r>
              <a:t/>
            </a:r>
            <a:endParaRPr sz="2780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35611"/>
              <a:buFont typeface="Arial"/>
              <a:buNone/>
            </a:pPr>
            <a:r>
              <a:t/>
            </a:r>
            <a:endParaRPr sz="278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3"/>
          <p:cNvSpPr txBox="1"/>
          <p:nvPr>
            <p:ph idx="1" type="subTitle"/>
          </p:nvPr>
        </p:nvSpPr>
        <p:spPr>
          <a:xfrm>
            <a:off x="729625" y="2706450"/>
            <a:ext cx="7688100" cy="200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2286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chemeClr val="dk2"/>
                </a:solidFill>
              </a:rPr>
              <a:t>Quantum Cryogenic Lab</a:t>
            </a:r>
            <a:endParaRPr b="1" sz="2000">
              <a:solidFill>
                <a:schemeClr val="dk2"/>
              </a:solidFill>
            </a:endParaRPr>
          </a:p>
          <a:p>
            <a:pPr indent="457200" lvl="0" marL="2286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2"/>
                </a:solidFill>
              </a:rPr>
              <a:t>        </a:t>
            </a:r>
            <a:r>
              <a:rPr b="1" lang="en-GB">
                <a:solidFill>
                  <a:schemeClr val="dk2"/>
                </a:solidFill>
              </a:rPr>
              <a:t>IIT Bombay</a:t>
            </a:r>
            <a:endParaRPr b="1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2"/>
              </a:solidFill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chemeClr val="dk2"/>
                </a:solidFill>
              </a:rPr>
              <a:t>Lab Phone Number :</a:t>
            </a:r>
            <a:r>
              <a:rPr b="1" lang="en-GB" sz="1200">
                <a:solidFill>
                  <a:srgbClr val="0000FF"/>
                </a:solidFill>
              </a:rPr>
              <a:t>  +91 22 2576 9413</a:t>
            </a:r>
            <a:endParaRPr b="1" sz="12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/>
          <p:nvPr>
            <p:ph type="ctrTitle"/>
          </p:nvPr>
        </p:nvSpPr>
        <p:spPr>
          <a:xfrm>
            <a:off x="729625" y="489125"/>
            <a:ext cx="7688100" cy="61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2500"/>
              <a:t>attoDRY 1000 cryostat</a:t>
            </a:r>
            <a:endParaRPr sz="2500"/>
          </a:p>
        </p:txBody>
      </p:sp>
      <p:sp>
        <p:nvSpPr>
          <p:cNvPr id="93" name="Google Shape;93;p14"/>
          <p:cNvSpPr txBox="1"/>
          <p:nvPr>
            <p:ph idx="1" type="subTitle"/>
          </p:nvPr>
        </p:nvSpPr>
        <p:spPr>
          <a:xfrm>
            <a:off x="729625" y="1506275"/>
            <a:ext cx="7688100" cy="326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1100"/>
              <a:buFont typeface="Roboto"/>
              <a:buAutoNum type="arabicPeriod"/>
            </a:pPr>
            <a:r>
              <a:rPr lang="en-GB" sz="1100">
                <a:solidFill>
                  <a:srgbClr val="4D4D4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Top loading closed cycle cryostat with Superconducting magnet</a:t>
            </a:r>
            <a:endParaRPr sz="1100">
              <a:solidFill>
                <a:srgbClr val="4D4D4D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4D4D4D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1000"/>
              <a:buFont typeface="Roboto"/>
              <a:buAutoNum type="arabicPeriod"/>
            </a:pPr>
            <a:r>
              <a:rPr lang="en-GB" sz="1000">
                <a:solidFill>
                  <a:srgbClr val="21252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Cryogen-free &amp; low vibration cryostat platform, </a:t>
            </a:r>
            <a:r>
              <a:rPr lang="en-GB" sz="1000">
                <a:solidFill>
                  <a:srgbClr val="4D4D4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no liquid helium required</a:t>
            </a:r>
            <a:endParaRPr sz="1000">
              <a:solidFill>
                <a:srgbClr val="4D4D4D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4" name="Google Shape;9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78325" y="1457950"/>
            <a:ext cx="3239399" cy="255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4"/>
          <p:cNvPicPr preferRelativeResize="0"/>
          <p:nvPr/>
        </p:nvPicPr>
        <p:blipFill rotWithShape="1">
          <a:blip r:embed="rId4">
            <a:alphaModFix/>
          </a:blip>
          <a:srcRect b="11221" l="0" r="0" t="14268"/>
          <a:stretch/>
        </p:blipFill>
        <p:spPr>
          <a:xfrm>
            <a:off x="3396425" y="2463287"/>
            <a:ext cx="1905874" cy="189347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96" name="Google Shape;96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9625" y="2463275"/>
            <a:ext cx="2499424" cy="1874549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97" name="Google Shape;97;p14"/>
          <p:cNvSpPr txBox="1"/>
          <p:nvPr/>
        </p:nvSpPr>
        <p:spPr>
          <a:xfrm>
            <a:off x="729625" y="4616950"/>
            <a:ext cx="45726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Microscope        </a:t>
            </a:r>
            <a:r>
              <a:rPr b="1" lang="en-GB" sz="9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[Left: Front view,  Right: Top view]</a:t>
            </a:r>
            <a:endParaRPr b="1" sz="9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8" name="Google Shape;98;p14"/>
          <p:cNvSpPr txBox="1"/>
          <p:nvPr/>
        </p:nvSpPr>
        <p:spPr>
          <a:xfrm>
            <a:off x="6159125" y="4189900"/>
            <a:ext cx="19671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Cryostat</a:t>
            </a:r>
            <a:endParaRPr b="1" sz="9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/>
          <p:nvPr>
            <p:ph type="ctrTitle"/>
          </p:nvPr>
        </p:nvSpPr>
        <p:spPr>
          <a:xfrm>
            <a:off x="729625" y="489125"/>
            <a:ext cx="7688100" cy="61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/>
              <a:t>cQDM  Specifications</a:t>
            </a:r>
            <a:endParaRPr sz="2500"/>
          </a:p>
        </p:txBody>
      </p:sp>
      <p:sp>
        <p:nvSpPr>
          <p:cNvPr id="104" name="Google Shape;104;p15"/>
          <p:cNvSpPr txBox="1"/>
          <p:nvPr>
            <p:ph idx="1" type="subTitle"/>
          </p:nvPr>
        </p:nvSpPr>
        <p:spPr>
          <a:xfrm>
            <a:off x="729625" y="1506275"/>
            <a:ext cx="7688100" cy="326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lang="en-GB">
                <a:solidFill>
                  <a:schemeClr val="dk2"/>
                </a:solidFill>
              </a:rPr>
              <a:t>Cryostat model : </a:t>
            </a:r>
            <a:r>
              <a:rPr b="1" lang="en-GB">
                <a:solidFill>
                  <a:schemeClr val="dk2"/>
                </a:solidFill>
              </a:rPr>
              <a:t>attoDRY 1000</a:t>
            </a:r>
            <a:endParaRPr b="1">
              <a:solidFill>
                <a:schemeClr val="dk2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lang="en-GB">
                <a:solidFill>
                  <a:schemeClr val="dk2"/>
                </a:solidFill>
              </a:rPr>
              <a:t>Base temperature : </a:t>
            </a:r>
            <a:r>
              <a:rPr b="1" lang="en-GB">
                <a:solidFill>
                  <a:schemeClr val="dk2"/>
                </a:solidFill>
              </a:rPr>
              <a:t>3.5 K</a:t>
            </a:r>
            <a:endParaRPr b="1">
              <a:solidFill>
                <a:schemeClr val="dk2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lang="en-GB">
                <a:solidFill>
                  <a:schemeClr val="dk2"/>
                </a:solidFill>
              </a:rPr>
              <a:t>Sample temperature : </a:t>
            </a:r>
            <a:r>
              <a:rPr b="1" lang="en-GB">
                <a:solidFill>
                  <a:schemeClr val="dk2"/>
                </a:solidFill>
              </a:rPr>
              <a:t>4 K  </a:t>
            </a:r>
            <a:r>
              <a:rPr lang="en-GB">
                <a:solidFill>
                  <a:schemeClr val="dk2"/>
                </a:solidFill>
              </a:rPr>
              <a:t> </a:t>
            </a:r>
            <a:r>
              <a:rPr lang="en-GB" sz="1400">
                <a:solidFill>
                  <a:schemeClr val="dk2"/>
                </a:solidFill>
              </a:rPr>
              <a:t>(</a:t>
            </a:r>
            <a:r>
              <a:rPr lang="en-GB" sz="1400">
                <a:solidFill>
                  <a:schemeClr val="dk2"/>
                </a:solidFill>
              </a:rPr>
              <a:t>variable up to 70 K &amp; above)</a:t>
            </a:r>
            <a:endParaRPr sz="1400">
              <a:solidFill>
                <a:schemeClr val="dk2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lang="en-GB">
                <a:solidFill>
                  <a:schemeClr val="dk2"/>
                </a:solidFill>
              </a:rPr>
              <a:t>Superconducting vector magnets : upto </a:t>
            </a:r>
            <a:r>
              <a:rPr b="1" lang="en-GB" sz="1400">
                <a:solidFill>
                  <a:srgbClr val="202122"/>
                </a:solidFill>
                <a:highlight>
                  <a:srgbClr val="F8F9FA"/>
                </a:highlight>
                <a:latin typeface="Arial"/>
                <a:ea typeface="Arial"/>
                <a:cs typeface="Arial"/>
                <a:sym typeface="Arial"/>
              </a:rPr>
              <a:t>±</a:t>
            </a:r>
            <a:r>
              <a:rPr b="1" lang="en-GB">
                <a:solidFill>
                  <a:schemeClr val="dk2"/>
                </a:solidFill>
              </a:rPr>
              <a:t>1 Tesla in X, Y, Z</a:t>
            </a:r>
            <a:endParaRPr b="1">
              <a:solidFill>
                <a:schemeClr val="dk2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lang="en-GB">
                <a:solidFill>
                  <a:schemeClr val="dk2"/>
                </a:solidFill>
              </a:rPr>
              <a:t>Excitation laser : </a:t>
            </a:r>
            <a:r>
              <a:rPr b="1" lang="en-GB">
                <a:solidFill>
                  <a:schemeClr val="dk2"/>
                </a:solidFill>
              </a:rPr>
              <a:t>532 nm</a:t>
            </a:r>
            <a:r>
              <a:rPr lang="en-GB">
                <a:solidFill>
                  <a:schemeClr val="dk2"/>
                </a:solidFill>
              </a:rPr>
              <a:t>    </a:t>
            </a:r>
            <a:r>
              <a:rPr lang="en-GB" sz="1400">
                <a:solidFill>
                  <a:schemeClr val="dk2"/>
                </a:solidFill>
              </a:rPr>
              <a:t>(0 - 70 mW)</a:t>
            </a:r>
            <a:endParaRPr sz="1400">
              <a:solidFill>
                <a:schemeClr val="dk2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lang="en-GB">
                <a:solidFill>
                  <a:schemeClr val="dk2"/>
                </a:solidFill>
              </a:rPr>
              <a:t>Brightfield &amp; magnetic field imaging possible</a:t>
            </a:r>
            <a:endParaRPr>
              <a:solidFill>
                <a:schemeClr val="dk2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lang="en-GB">
                <a:solidFill>
                  <a:schemeClr val="dk2"/>
                </a:solidFill>
              </a:rPr>
              <a:t>Microwave measurement : </a:t>
            </a:r>
            <a:r>
              <a:rPr b="1" lang="en-GB">
                <a:solidFill>
                  <a:schemeClr val="dk2"/>
                </a:solidFill>
              </a:rPr>
              <a:t>12.4 MHz - 6 GHz</a:t>
            </a:r>
            <a:endParaRPr b="1">
              <a:solidFill>
                <a:schemeClr val="dk2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lang="en-GB">
                <a:solidFill>
                  <a:schemeClr val="dk2"/>
                </a:solidFill>
              </a:rPr>
              <a:t>Spectrometer : </a:t>
            </a:r>
            <a:r>
              <a:rPr b="1" lang="en-GB" sz="12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Andor Kymera 328i  </a:t>
            </a:r>
            <a:endParaRPr b="1" sz="12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lang="en-GB">
                <a:solidFill>
                  <a:schemeClr val="dk2"/>
                </a:solidFill>
              </a:rPr>
              <a:t>Per pixel sensitivity : </a:t>
            </a:r>
            <a:r>
              <a:rPr b="1" lang="en-GB">
                <a:solidFill>
                  <a:schemeClr val="dk2"/>
                </a:solidFill>
              </a:rPr>
              <a:t>1 - 5 </a:t>
            </a:r>
            <a:r>
              <a:rPr b="1" lang="en-GB" sz="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µT/</a:t>
            </a:r>
            <a:r>
              <a:rPr b="1" lang="en-GB"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√Hz</a:t>
            </a:r>
            <a:r>
              <a:rPr b="1" lang="en-GB">
                <a:solidFill>
                  <a:schemeClr val="dk2"/>
                </a:solidFill>
              </a:rPr>
              <a:t> </a:t>
            </a:r>
            <a:endParaRPr b="1">
              <a:solidFill>
                <a:schemeClr val="dk2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b="1" lang="en-GB">
                <a:solidFill>
                  <a:schemeClr val="dk2"/>
                </a:solidFill>
              </a:rPr>
              <a:t>I-V </a:t>
            </a:r>
            <a:r>
              <a:rPr lang="en-GB">
                <a:solidFill>
                  <a:schemeClr val="dk2"/>
                </a:solidFill>
              </a:rPr>
              <a:t>measurements are also possible</a:t>
            </a:r>
            <a:endParaRPr>
              <a:solidFill>
                <a:schemeClr val="dk2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lang="en-GB">
                <a:solidFill>
                  <a:schemeClr val="dk2"/>
                </a:solidFill>
              </a:rPr>
              <a:t>PL measurements are also possible from 4 K to 70 K</a:t>
            </a:r>
            <a:endParaRPr b="1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6"/>
          <p:cNvSpPr txBox="1"/>
          <p:nvPr>
            <p:ph type="ctrTitle"/>
          </p:nvPr>
        </p:nvSpPr>
        <p:spPr>
          <a:xfrm>
            <a:off x="729625" y="489125"/>
            <a:ext cx="7688100" cy="61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/>
              <a:t>Substrate Design </a:t>
            </a:r>
            <a:r>
              <a:rPr lang="en-GB" sz="2500"/>
              <a:t>: </a:t>
            </a:r>
            <a:r>
              <a:rPr lang="en-GB" sz="1600">
                <a:solidFill>
                  <a:srgbClr val="434343"/>
                </a:solidFill>
              </a:rPr>
              <a:t>With Diamond</a:t>
            </a:r>
            <a:endParaRPr sz="1600">
              <a:solidFill>
                <a:srgbClr val="434343"/>
              </a:solidFill>
            </a:endParaRPr>
          </a:p>
        </p:txBody>
      </p:sp>
      <p:sp>
        <p:nvSpPr>
          <p:cNvPr id="110" name="Google Shape;110;p16"/>
          <p:cNvSpPr txBox="1"/>
          <p:nvPr>
            <p:ph idx="1" type="subTitle"/>
          </p:nvPr>
        </p:nvSpPr>
        <p:spPr>
          <a:xfrm>
            <a:off x="729625" y="1506275"/>
            <a:ext cx="7688100" cy="326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Char char="●"/>
            </a:pPr>
            <a:r>
              <a:rPr b="1" lang="en-GB" sz="1400">
                <a:solidFill>
                  <a:srgbClr val="000000"/>
                </a:solidFill>
              </a:rPr>
              <a:t>Sample size </a:t>
            </a:r>
            <a:r>
              <a:rPr lang="en-GB" sz="1400">
                <a:solidFill>
                  <a:srgbClr val="000000"/>
                </a:solidFill>
              </a:rPr>
              <a:t>:</a:t>
            </a:r>
            <a:r>
              <a:rPr lang="en-GB" sz="1400">
                <a:solidFill>
                  <a:srgbClr val="999999"/>
                </a:solidFill>
              </a:rPr>
              <a:t> 6 mm*6 mm</a:t>
            </a:r>
            <a:endParaRPr sz="1400">
              <a:solidFill>
                <a:srgbClr val="999999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Char char="●"/>
            </a:pPr>
            <a:r>
              <a:rPr b="1" lang="en-GB" sz="1400">
                <a:solidFill>
                  <a:srgbClr val="000000"/>
                </a:solidFill>
              </a:rPr>
              <a:t>Diamond : </a:t>
            </a:r>
            <a:r>
              <a:rPr lang="en-GB" sz="1400">
                <a:solidFill>
                  <a:srgbClr val="FF00FF"/>
                </a:solidFill>
              </a:rPr>
              <a:t>4 mm*4 mm</a:t>
            </a:r>
            <a:endParaRPr sz="1400">
              <a:solidFill>
                <a:srgbClr val="FF00FF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Char char="●"/>
            </a:pPr>
            <a:r>
              <a:rPr b="1" lang="en-GB" sz="1400">
                <a:solidFill>
                  <a:srgbClr val="000000"/>
                </a:solidFill>
              </a:rPr>
              <a:t>Microwave antenna</a:t>
            </a:r>
            <a:r>
              <a:rPr b="1" lang="en-GB" sz="1400">
                <a:solidFill>
                  <a:srgbClr val="4A86E8"/>
                </a:solidFill>
              </a:rPr>
              <a:t> </a:t>
            </a:r>
            <a:r>
              <a:rPr b="1" lang="en-GB" sz="1400">
                <a:solidFill>
                  <a:schemeClr val="dk2"/>
                </a:solidFill>
              </a:rPr>
              <a:t>region :</a:t>
            </a:r>
            <a:r>
              <a:rPr b="1" lang="en-GB" sz="1400">
                <a:solidFill>
                  <a:srgbClr val="4A86E8"/>
                </a:solidFill>
              </a:rPr>
              <a:t> 2 mm diameter</a:t>
            </a:r>
            <a:endParaRPr sz="1400">
              <a:solidFill>
                <a:srgbClr val="FF00FF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Char char="●"/>
            </a:pPr>
            <a:r>
              <a:rPr b="1" lang="en-GB" sz="1400">
                <a:solidFill>
                  <a:schemeClr val="dk2"/>
                </a:solidFill>
              </a:rPr>
              <a:t>Contact pads : </a:t>
            </a:r>
            <a:r>
              <a:rPr b="1" lang="en-GB" sz="1400">
                <a:solidFill>
                  <a:srgbClr val="FFFF00"/>
                </a:solidFill>
              </a:rPr>
              <a:t>maximum 8 (with markers)</a:t>
            </a:r>
            <a:endParaRPr b="1" sz="1400">
              <a:solidFill>
                <a:srgbClr val="FF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F1C23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F1C23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F1C23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F1C232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arabicPeriod"/>
            </a:pPr>
            <a:r>
              <a:rPr b="1" lang="en-GB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Gray</a:t>
            </a:r>
            <a:r>
              <a:rPr lang="en-GB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: Total substrate/sample size (6*6)mm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arabicPeriod"/>
            </a:pPr>
            <a:r>
              <a:rPr b="1" lang="en-GB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Pink</a:t>
            </a:r>
            <a:r>
              <a:rPr lang="en-GB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: Diamond (4*4)mm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arabicPeriod"/>
            </a:pPr>
            <a:r>
              <a:rPr b="1" lang="en-GB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Blue</a:t>
            </a:r>
            <a:r>
              <a:rPr lang="en-GB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: Microwave region (2 mm diameter)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arabicPeriod"/>
            </a:pPr>
            <a:r>
              <a:rPr b="1" lang="en-GB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Yellow</a:t>
            </a:r>
            <a:r>
              <a:rPr lang="en-GB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: Contact pads (Minimum 70 um diameter/square)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arabicPeriod"/>
            </a:pPr>
            <a:r>
              <a:rPr b="1" lang="en-GB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-/+1, -/+2, -/+3, -/+4 </a:t>
            </a:r>
            <a:r>
              <a:rPr lang="en-GB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: contact pads markers </a:t>
            </a:r>
            <a:r>
              <a:rPr lang="en-GB" sz="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(follow the sequence)</a:t>
            </a:r>
            <a:endParaRPr sz="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000000"/>
              </a:solidFill>
            </a:endParaRPr>
          </a:p>
        </p:txBody>
      </p:sp>
      <p:pic>
        <p:nvPicPr>
          <p:cNvPr id="111" name="Google Shape;11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53600" y="1506275"/>
            <a:ext cx="3087825" cy="3078461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6"/>
          <p:cNvSpPr txBox="1"/>
          <p:nvPr/>
        </p:nvSpPr>
        <p:spPr>
          <a:xfrm>
            <a:off x="6258054" y="4584725"/>
            <a:ext cx="6789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6 mm</a:t>
            </a:r>
            <a:endParaRPr b="1"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3" name="Google Shape;113;p16"/>
          <p:cNvSpPr txBox="1"/>
          <p:nvPr/>
        </p:nvSpPr>
        <p:spPr>
          <a:xfrm rot="5400000">
            <a:off x="7950122" y="2853050"/>
            <a:ext cx="6789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6mm</a:t>
            </a:r>
            <a:endParaRPr b="1"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4" name="Google Shape;114;p16"/>
          <p:cNvSpPr txBox="1"/>
          <p:nvPr/>
        </p:nvSpPr>
        <p:spPr>
          <a:xfrm>
            <a:off x="6258066" y="3972000"/>
            <a:ext cx="6789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4</a:t>
            </a:r>
            <a:r>
              <a:rPr b="1" lang="en-GB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 mm</a:t>
            </a:r>
            <a:endParaRPr b="1"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5" name="Google Shape;115;p16"/>
          <p:cNvSpPr txBox="1"/>
          <p:nvPr/>
        </p:nvSpPr>
        <p:spPr>
          <a:xfrm rot="5401519">
            <a:off x="7196853" y="2853118"/>
            <a:ext cx="6789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4 mm</a:t>
            </a:r>
            <a:endParaRPr b="1"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6" name="Google Shape;116;p16"/>
          <p:cNvSpPr txBox="1"/>
          <p:nvPr/>
        </p:nvSpPr>
        <p:spPr>
          <a:xfrm>
            <a:off x="6258041" y="2853125"/>
            <a:ext cx="678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9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2</a:t>
            </a:r>
            <a:r>
              <a:rPr b="1" lang="en-GB" sz="9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 mm diameter</a:t>
            </a:r>
            <a:endParaRPr b="1" sz="9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7"/>
          <p:cNvSpPr txBox="1"/>
          <p:nvPr>
            <p:ph type="ctrTitle"/>
          </p:nvPr>
        </p:nvSpPr>
        <p:spPr>
          <a:xfrm>
            <a:off x="729625" y="489125"/>
            <a:ext cx="7688100" cy="61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2500"/>
              <a:t>Substrate Design : </a:t>
            </a:r>
            <a:r>
              <a:rPr lang="en-GB" sz="1600">
                <a:solidFill>
                  <a:srgbClr val="4D4D4D"/>
                </a:solidFill>
              </a:rPr>
              <a:t>Without Diamond</a:t>
            </a:r>
            <a:endParaRPr sz="1600">
              <a:solidFill>
                <a:srgbClr val="4D4D4D"/>
              </a:solidFill>
            </a:endParaRPr>
          </a:p>
        </p:txBody>
      </p:sp>
      <p:sp>
        <p:nvSpPr>
          <p:cNvPr id="122" name="Google Shape;122;p17"/>
          <p:cNvSpPr txBox="1"/>
          <p:nvPr>
            <p:ph idx="1" type="subTitle"/>
          </p:nvPr>
        </p:nvSpPr>
        <p:spPr>
          <a:xfrm>
            <a:off x="729625" y="1506275"/>
            <a:ext cx="7688100" cy="326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Char char="●"/>
            </a:pPr>
            <a:r>
              <a:rPr b="1" lang="en-GB" sz="1400">
                <a:solidFill>
                  <a:srgbClr val="000000"/>
                </a:solidFill>
              </a:rPr>
              <a:t>Sample size </a:t>
            </a:r>
            <a:r>
              <a:rPr lang="en-GB" sz="1400">
                <a:solidFill>
                  <a:srgbClr val="000000"/>
                </a:solidFill>
              </a:rPr>
              <a:t>:</a:t>
            </a:r>
            <a:r>
              <a:rPr lang="en-GB" sz="1400">
                <a:solidFill>
                  <a:srgbClr val="999999"/>
                </a:solidFill>
              </a:rPr>
              <a:t> 6 mm*6 mm</a:t>
            </a:r>
            <a:endParaRPr sz="1400">
              <a:solidFill>
                <a:srgbClr val="999999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Char char="●"/>
            </a:pPr>
            <a:r>
              <a:rPr b="1" lang="en-GB" sz="1400">
                <a:solidFill>
                  <a:srgbClr val="000000"/>
                </a:solidFill>
              </a:rPr>
              <a:t>Microwave antenna</a:t>
            </a:r>
            <a:r>
              <a:rPr b="1" lang="en-GB" sz="1400">
                <a:solidFill>
                  <a:srgbClr val="4A86E8"/>
                </a:solidFill>
              </a:rPr>
              <a:t> </a:t>
            </a:r>
            <a:r>
              <a:rPr b="1" lang="en-GB" sz="1400">
                <a:solidFill>
                  <a:schemeClr val="dk2"/>
                </a:solidFill>
              </a:rPr>
              <a:t>region :</a:t>
            </a:r>
            <a:r>
              <a:rPr b="1" lang="en-GB" sz="1400">
                <a:solidFill>
                  <a:srgbClr val="4A86E8"/>
                </a:solidFill>
              </a:rPr>
              <a:t>  </a:t>
            </a:r>
            <a:r>
              <a:rPr b="1" lang="en-GB" sz="1400">
                <a:solidFill>
                  <a:srgbClr val="00FFFF"/>
                </a:solidFill>
              </a:rPr>
              <a:t>2 mm diameter</a:t>
            </a:r>
            <a:endParaRPr sz="1400">
              <a:solidFill>
                <a:srgbClr val="00FFFF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Char char="●"/>
            </a:pPr>
            <a:r>
              <a:rPr b="1" lang="en-GB" sz="1400">
                <a:solidFill>
                  <a:schemeClr val="dk2"/>
                </a:solidFill>
              </a:rPr>
              <a:t>Contact pads : </a:t>
            </a:r>
            <a:r>
              <a:rPr b="1" lang="en-GB" sz="1400">
                <a:solidFill>
                  <a:srgbClr val="FFFF00"/>
                </a:solidFill>
              </a:rPr>
              <a:t>maximum 8 (with markers)</a:t>
            </a:r>
            <a:endParaRPr b="1" sz="1400">
              <a:solidFill>
                <a:srgbClr val="FF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F1C23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F1C23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F1C23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F1C232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arabicPeriod"/>
            </a:pPr>
            <a:r>
              <a:rPr b="1" lang="en-GB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Gray</a:t>
            </a:r>
            <a:r>
              <a:rPr lang="en-GB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: Total substrate/sample size (6*6)mm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arabicPeriod"/>
            </a:pPr>
            <a:r>
              <a:rPr b="1" lang="en-GB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Blue</a:t>
            </a:r>
            <a:r>
              <a:rPr lang="en-GB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: Microwave region (2 mm diameter)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arabicPeriod"/>
            </a:pPr>
            <a:r>
              <a:rPr b="1" lang="en-GB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Yellow</a:t>
            </a:r>
            <a:r>
              <a:rPr lang="en-GB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: Contact pads (Minimum 70 um diameter/square)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3" name="Google Shape;12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43075" y="1610225"/>
            <a:ext cx="2558600" cy="255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8"/>
          <p:cNvSpPr txBox="1"/>
          <p:nvPr>
            <p:ph type="ctrTitle"/>
          </p:nvPr>
        </p:nvSpPr>
        <p:spPr>
          <a:xfrm>
            <a:off x="729625" y="489125"/>
            <a:ext cx="7688100" cy="61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3000"/>
              <a:t>Sample preparation </a:t>
            </a:r>
            <a:r>
              <a:rPr lang="en-GB" sz="3000"/>
              <a:t>guidelines</a:t>
            </a:r>
            <a:endParaRPr sz="3000"/>
          </a:p>
        </p:txBody>
      </p:sp>
      <p:sp>
        <p:nvSpPr>
          <p:cNvPr id="129" name="Google Shape;129;p18"/>
          <p:cNvSpPr txBox="1"/>
          <p:nvPr>
            <p:ph idx="1" type="subTitle"/>
          </p:nvPr>
        </p:nvSpPr>
        <p:spPr>
          <a:xfrm>
            <a:off x="729625" y="1506275"/>
            <a:ext cx="7688100" cy="326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AutoNum type="arabicPeriod"/>
            </a:pPr>
            <a:r>
              <a:rPr lang="en-GB" sz="1500">
                <a:solidFill>
                  <a:schemeClr val="dk2"/>
                </a:solidFill>
              </a:rPr>
              <a:t>Try to make the device/sample at the </a:t>
            </a:r>
            <a:r>
              <a:rPr lang="en-GB" sz="1500">
                <a:solidFill>
                  <a:schemeClr val="dk2"/>
                </a:solidFill>
              </a:rPr>
              <a:t>center</a:t>
            </a:r>
            <a:r>
              <a:rPr lang="en-GB" sz="1500">
                <a:solidFill>
                  <a:schemeClr val="dk2"/>
                </a:solidFill>
              </a:rPr>
              <a:t> of the substrate.</a:t>
            </a:r>
            <a:endParaRPr sz="1500">
              <a:solidFill>
                <a:schemeClr val="dk2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2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AutoNum type="arabicPeriod"/>
            </a:pPr>
            <a:r>
              <a:rPr lang="en-GB" sz="1500">
                <a:solidFill>
                  <a:schemeClr val="dk2"/>
                </a:solidFill>
              </a:rPr>
              <a:t>Maximum substrate size allowed is </a:t>
            </a:r>
            <a:r>
              <a:rPr b="1" lang="en-GB" sz="1500">
                <a:solidFill>
                  <a:schemeClr val="dk2"/>
                </a:solidFill>
              </a:rPr>
              <a:t>6</a:t>
            </a:r>
            <a:r>
              <a:rPr lang="en-GB" sz="1500">
                <a:solidFill>
                  <a:schemeClr val="dk2"/>
                </a:solidFill>
              </a:rPr>
              <a:t> mm *</a:t>
            </a:r>
            <a:r>
              <a:rPr b="1" lang="en-GB" sz="1500">
                <a:solidFill>
                  <a:schemeClr val="dk2"/>
                </a:solidFill>
              </a:rPr>
              <a:t>6</a:t>
            </a:r>
            <a:r>
              <a:rPr lang="en-GB" sz="1500">
                <a:solidFill>
                  <a:schemeClr val="dk2"/>
                </a:solidFill>
              </a:rPr>
              <a:t> mm.</a:t>
            </a:r>
            <a:endParaRPr sz="1500">
              <a:solidFill>
                <a:schemeClr val="dk2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2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AutoNum type="arabicPeriod"/>
            </a:pPr>
            <a:r>
              <a:rPr lang="en-GB" sz="1500">
                <a:solidFill>
                  <a:schemeClr val="dk2"/>
                </a:solidFill>
              </a:rPr>
              <a:t>C</a:t>
            </a:r>
            <a:r>
              <a:rPr lang="en-GB" sz="1500">
                <a:solidFill>
                  <a:schemeClr val="dk2"/>
                </a:solidFill>
              </a:rPr>
              <a:t>ontact pads </a:t>
            </a:r>
            <a:r>
              <a:rPr lang="en-GB" sz="1500">
                <a:solidFill>
                  <a:schemeClr val="dk2"/>
                </a:solidFill>
              </a:rPr>
              <a:t>should be near the edges of the sample in proper marker &amp; dimensions.</a:t>
            </a:r>
            <a:endParaRPr sz="1500">
              <a:solidFill>
                <a:schemeClr val="dk2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2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AutoNum type="arabicPeriod"/>
            </a:pPr>
            <a:r>
              <a:rPr lang="en-GB" sz="1500">
                <a:solidFill>
                  <a:schemeClr val="dk2"/>
                </a:solidFill>
              </a:rPr>
              <a:t>For </a:t>
            </a:r>
            <a:r>
              <a:rPr b="1" lang="en-GB" sz="1500">
                <a:solidFill>
                  <a:schemeClr val="dk2"/>
                </a:solidFill>
              </a:rPr>
              <a:t>microwave</a:t>
            </a:r>
            <a:r>
              <a:rPr lang="en-GB" sz="1500">
                <a:solidFill>
                  <a:schemeClr val="dk2"/>
                </a:solidFill>
              </a:rPr>
              <a:t> measurements, make the sample inside the </a:t>
            </a:r>
            <a:r>
              <a:rPr b="1" lang="en-GB" sz="1500">
                <a:solidFill>
                  <a:schemeClr val="dk2"/>
                </a:solidFill>
              </a:rPr>
              <a:t>2</a:t>
            </a:r>
            <a:r>
              <a:rPr b="1" lang="en-GB" sz="1500">
                <a:solidFill>
                  <a:schemeClr val="dk2"/>
                </a:solidFill>
              </a:rPr>
              <a:t> mm</a:t>
            </a:r>
            <a:r>
              <a:rPr lang="en-GB" sz="1500">
                <a:solidFill>
                  <a:schemeClr val="dk2"/>
                </a:solidFill>
              </a:rPr>
              <a:t> diameter circle at the </a:t>
            </a:r>
            <a:r>
              <a:rPr lang="en-GB" sz="1500">
                <a:solidFill>
                  <a:schemeClr val="dk2"/>
                </a:solidFill>
              </a:rPr>
              <a:t>center</a:t>
            </a:r>
            <a:r>
              <a:rPr lang="en-GB" sz="1500">
                <a:solidFill>
                  <a:schemeClr val="dk2"/>
                </a:solidFill>
              </a:rPr>
              <a:t> of the substrate.</a:t>
            </a:r>
            <a:endParaRPr sz="1500">
              <a:solidFill>
                <a:schemeClr val="dk2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2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AutoNum type="arabicPeriod"/>
            </a:pPr>
            <a:r>
              <a:rPr lang="en-GB" sz="1500">
                <a:solidFill>
                  <a:schemeClr val="dk2"/>
                </a:solidFill>
              </a:rPr>
              <a:t>For </a:t>
            </a:r>
            <a:r>
              <a:rPr b="1" lang="en-GB" sz="1500">
                <a:solidFill>
                  <a:schemeClr val="dk2"/>
                </a:solidFill>
              </a:rPr>
              <a:t>electrical</a:t>
            </a:r>
            <a:r>
              <a:rPr lang="en-GB" sz="1500">
                <a:solidFill>
                  <a:schemeClr val="dk2"/>
                </a:solidFill>
              </a:rPr>
              <a:t> measurement, </a:t>
            </a:r>
            <a:r>
              <a:rPr lang="en-GB" sz="1500">
                <a:solidFill>
                  <a:schemeClr val="dk2"/>
                </a:solidFill>
              </a:rPr>
              <a:t>a maximum of</a:t>
            </a:r>
            <a:r>
              <a:rPr lang="en-GB" sz="1500">
                <a:solidFill>
                  <a:schemeClr val="dk2"/>
                </a:solidFill>
              </a:rPr>
              <a:t> 8 contact pads are possible on the substrate with </a:t>
            </a:r>
            <a:r>
              <a:rPr lang="en-GB" sz="1500">
                <a:solidFill>
                  <a:schemeClr val="dk2"/>
                </a:solidFill>
              </a:rPr>
              <a:t>a minimum dimension of a</a:t>
            </a:r>
            <a:r>
              <a:rPr lang="en-GB" sz="1500">
                <a:solidFill>
                  <a:schemeClr val="dk2"/>
                </a:solidFill>
              </a:rPr>
              <a:t> 70 um circle/square. </a:t>
            </a:r>
            <a:endParaRPr sz="1500">
              <a:solidFill>
                <a:schemeClr val="dk2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9"/>
          <p:cNvSpPr txBox="1"/>
          <p:nvPr>
            <p:ph type="ctrTitle"/>
          </p:nvPr>
        </p:nvSpPr>
        <p:spPr>
          <a:xfrm>
            <a:off x="647825" y="525475"/>
            <a:ext cx="7688100" cy="61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2500"/>
              <a:t>Equipment associated with the setup</a:t>
            </a:r>
            <a:endParaRPr sz="2500"/>
          </a:p>
        </p:txBody>
      </p:sp>
      <p:sp>
        <p:nvSpPr>
          <p:cNvPr id="135" name="Google Shape;135;p19"/>
          <p:cNvSpPr txBox="1"/>
          <p:nvPr>
            <p:ph idx="1" type="subTitle"/>
          </p:nvPr>
        </p:nvSpPr>
        <p:spPr>
          <a:xfrm>
            <a:off x="729625" y="1506275"/>
            <a:ext cx="7688100" cy="326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AutoNum type="arabicPeriod"/>
            </a:pPr>
            <a:r>
              <a:rPr b="1" lang="en-GB" sz="17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Photodetector </a:t>
            </a:r>
            <a:r>
              <a:rPr lang="en-GB" sz="17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GB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DET36A2 </a:t>
            </a:r>
            <a:endParaRPr sz="17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AutoNum type="arabicPeriod"/>
            </a:pPr>
            <a:r>
              <a:rPr b="1" lang="en-GB" sz="17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Basler camera</a:t>
            </a:r>
            <a:r>
              <a:rPr lang="en-GB" sz="17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: </a:t>
            </a:r>
            <a:r>
              <a:rPr lang="en-GB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acA720-520um </a:t>
            </a:r>
            <a:endParaRPr sz="17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AutoNum type="arabicPeriod"/>
            </a:pPr>
            <a:r>
              <a:rPr b="1" lang="en-GB" sz="17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Helicam (lock-in) camera</a:t>
            </a:r>
            <a:r>
              <a:rPr lang="en-GB" sz="17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AutoNum type="arabicPeriod"/>
            </a:pPr>
            <a:r>
              <a:rPr b="1" lang="en-GB" sz="17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Tektronix AFG </a:t>
            </a:r>
            <a:r>
              <a:rPr lang="en-GB" sz="17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(25 MHz) : </a:t>
            </a:r>
            <a:r>
              <a:rPr lang="en-GB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AFG1022</a:t>
            </a:r>
            <a:r>
              <a:rPr lang="en-GB" sz="17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7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AutoNum type="arabicPeriod"/>
            </a:pPr>
            <a:r>
              <a:rPr b="1" lang="en-GB" sz="17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Mini circuit microwave switch</a:t>
            </a:r>
            <a:r>
              <a:rPr lang="en-GB" sz="17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: </a:t>
            </a:r>
            <a:r>
              <a:rPr lang="en-GB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ZFSWA-63DR+</a:t>
            </a:r>
            <a:r>
              <a:rPr lang="en-GB" sz="17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7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AutoNum type="arabicPeriod"/>
            </a:pPr>
            <a:r>
              <a:rPr b="1" lang="en-GB" sz="17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Temperature controller</a:t>
            </a:r>
            <a:r>
              <a:rPr lang="en-GB" sz="17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: </a:t>
            </a:r>
            <a:r>
              <a:rPr lang="en-GB"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Lakeshore 335</a:t>
            </a:r>
            <a:r>
              <a:rPr lang="en-GB" sz="17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7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AutoNum type="arabicPeriod"/>
            </a:pPr>
            <a:r>
              <a:rPr b="1" lang="en-GB" sz="17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Pulse Blaster : </a:t>
            </a:r>
            <a:r>
              <a:rPr lang="en-GB" sz="17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Spincore</a:t>
            </a:r>
            <a:endParaRPr sz="17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0"/>
          <p:cNvSpPr txBox="1"/>
          <p:nvPr>
            <p:ph type="ctrTitle"/>
          </p:nvPr>
        </p:nvSpPr>
        <p:spPr>
          <a:xfrm>
            <a:off x="729625" y="489125"/>
            <a:ext cx="7688100" cy="61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2000"/>
              <a:t>Example measurement with cQDM</a:t>
            </a:r>
            <a:endParaRPr sz="2000"/>
          </a:p>
        </p:txBody>
      </p:sp>
      <p:sp>
        <p:nvSpPr>
          <p:cNvPr id="141" name="Google Shape;141;p20"/>
          <p:cNvSpPr txBox="1"/>
          <p:nvPr>
            <p:ph idx="1" type="subTitle"/>
          </p:nvPr>
        </p:nvSpPr>
        <p:spPr>
          <a:xfrm>
            <a:off x="729625" y="1506275"/>
            <a:ext cx="7688100" cy="326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</p:txBody>
      </p:sp>
      <p:pic>
        <p:nvPicPr>
          <p:cNvPr descr="10.0 &#10;2D Magnetic Field Map (Filtered ABNV &#10;7.5 &#10;140 &#10;5.0 &#10;120- &#10;100 &#10;2.5 &#10;ABNV ( HT ) &#10;80 &#10;0.0 &#10;60 &#10;-2.5 &#10;Distance (um) &#10;40 &#10;20- &#10;-5.0 &#10;0 &#10;25 &#10;50 &#10;75 &#10;100 &#10;125 &#10;150 &#10;Distance (um) &#10;7.5 &#10;-10.0 " id="142" name="Google Shape;14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625" y="1492400"/>
            <a:ext cx="2694150" cy="2694150"/>
          </a:xfrm>
          <a:prstGeom prst="rect">
            <a:avLst/>
          </a:prstGeom>
          <a:noFill/>
          <a:ln cap="flat" cmpd="sng" w="9525">
            <a:solidFill>
              <a:srgbClr val="918F8E"/>
            </a:solidFill>
            <a:prstDash val="dash"/>
            <a:miter lim="8000"/>
            <a:headEnd len="sm" w="sm" type="none"/>
            <a:tailEnd len="sm" w="sm" type="none"/>
          </a:ln>
        </p:spPr>
      </p:pic>
      <p:pic>
        <p:nvPicPr>
          <p:cNvPr descr="NV PL Spectra: Temperature Dependence &#10;5000 &#10;Temperature &#10;65 K &#10;60 K &#10;55 K &#10;50 K &#10;4000 &#10;45 K &#10;40 K &#10;35 K &#10;30 K &#10;25 K &#10;3000 &#10;20 K &#10;15 K &#10;10 K &#10;5 K &#10;2000 &#10;1000 &#10;Intensity (a.u.) &#10;600 &#10;700 &#10;800 &#10;Wavelength (nm) " id="143" name="Google Shape;14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80264" y="1487798"/>
            <a:ext cx="3816509" cy="2694150"/>
          </a:xfrm>
          <a:prstGeom prst="rect">
            <a:avLst/>
          </a:prstGeom>
          <a:noFill/>
          <a:ln cap="flat" cmpd="sng" w="9525">
            <a:solidFill>
              <a:srgbClr val="918F8E"/>
            </a:solidFill>
            <a:prstDash val="dash"/>
            <a:miter lim="8000"/>
            <a:headEnd len="sm" w="sm" type="none"/>
            <a:tailEnd len="sm" w="sm" type="none"/>
          </a:ln>
        </p:spPr>
      </p:pic>
      <p:sp>
        <p:nvSpPr>
          <p:cNvPr id="144" name="Google Shape;144;p20"/>
          <p:cNvSpPr txBox="1"/>
          <p:nvPr/>
        </p:nvSpPr>
        <p:spPr>
          <a:xfrm>
            <a:off x="4580275" y="4289825"/>
            <a:ext cx="3816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chemeClr val="accent1"/>
                </a:solidFill>
                <a:latin typeface="EB Garamond"/>
                <a:ea typeface="EB Garamond"/>
                <a:cs typeface="EB Garamond"/>
                <a:sym typeface="EB Garamond"/>
              </a:rPr>
              <a:t>Zero phonon line (ZPL) of the NV spectra [4K - 65K]</a:t>
            </a:r>
            <a:endParaRPr b="1" sz="1100">
              <a:solidFill>
                <a:schemeClr val="accen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45" name="Google Shape;145;p20"/>
          <p:cNvSpPr txBox="1"/>
          <p:nvPr/>
        </p:nvSpPr>
        <p:spPr>
          <a:xfrm>
            <a:off x="729625" y="4289825"/>
            <a:ext cx="2694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chemeClr val="accent1"/>
                </a:solidFill>
                <a:latin typeface="EB Garamond"/>
                <a:ea typeface="EB Garamond"/>
                <a:cs typeface="EB Garamond"/>
                <a:sym typeface="EB Garamond"/>
              </a:rPr>
              <a:t>Magnetic field image of the wire at 4K</a:t>
            </a:r>
            <a:endParaRPr b="1" sz="1100">
              <a:solidFill>
                <a:schemeClr val="accen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