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3" r:id="rId4"/>
    <p:sldId id="264" r:id="rId5"/>
    <p:sldId id="271" r:id="rId6"/>
    <p:sldId id="262" r:id="rId7"/>
    <p:sldId id="266" r:id="rId8"/>
    <p:sldId id="265" r:id="rId9"/>
    <p:sldId id="267" r:id="rId10"/>
    <p:sldId id="268" r:id="rId11"/>
    <p:sldId id="269" r:id="rId12"/>
    <p:sldId id="270" r:id="rId13"/>
    <p:sldId id="272" r:id="rId14"/>
    <p:sldId id="274" r:id="rId1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28-Jun-24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28-Jun-24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28-Jun-24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096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FIELD EMISSION GUN SCANNING ELECTRON MICROSCOPE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lum bright="12000" contrast="21000"/>
          </a:blip>
          <a:srcRect/>
          <a:stretch>
            <a:fillRect/>
          </a:stretch>
        </p:blipFill>
        <p:spPr bwMode="auto">
          <a:xfrm>
            <a:off x="1981201" y="1979059"/>
            <a:ext cx="4952999" cy="3888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05000" y="1905000"/>
            <a:ext cx="5105400" cy="403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801469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 smtClean="0"/>
              <a:t>Secondary Imaging Vs </a:t>
            </a:r>
            <a:r>
              <a:rPr lang="en-US" sz="3200" dirty="0" err="1" smtClean="0"/>
              <a:t>BackScattered</a:t>
            </a:r>
            <a:r>
              <a:rPr lang="en-US" sz="3200" dirty="0" smtClean="0"/>
              <a:t> Imaging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" descr="D:\Images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2362200"/>
            <a:ext cx="3962400" cy="3168755"/>
          </a:xfrm>
          <a:prstGeom prst="rect">
            <a:avLst/>
          </a:prstGeom>
          <a:noFill/>
        </p:spPr>
      </p:pic>
      <p:pic>
        <p:nvPicPr>
          <p:cNvPr id="12" name="Picture 6" descr="D:\Images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630" y="2362200"/>
            <a:ext cx="400197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801469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 err="1" smtClean="0"/>
              <a:t>BackScattered</a:t>
            </a:r>
            <a:r>
              <a:rPr lang="en-US" sz="3200" dirty="0" smtClean="0"/>
              <a:t> Imaging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FEG-SEM\April 2016 - March 2017\Good images for DST\Thamarai_Prof P Bhargav_MEMS_Al2O3 with ZrO2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161032"/>
            <a:ext cx="3967668" cy="3172968"/>
          </a:xfrm>
          <a:prstGeom prst="rect">
            <a:avLst/>
          </a:prstGeom>
          <a:noFill/>
        </p:spPr>
      </p:pic>
      <p:pic>
        <p:nvPicPr>
          <p:cNvPr id="9" name="Picture 3" descr="C:\FEG-SEM\April 2016 - March 2017\Good images for DST\Thamarai_Prof P Bhargav_MEMS_Al2O3 with ZrO2-2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161032"/>
            <a:ext cx="3967668" cy="3172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5334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dirty="0" smtClean="0"/>
              <a:t>Energy dispersive spectroscopy (EDS)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 descr="\\Hp11473946825\my documents\INCA Projects\FEG-SEM\APRIL 14-MARCH 15\may 14\internal\praatap\5\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114800"/>
            <a:ext cx="3886200" cy="2286000"/>
          </a:xfrm>
          <a:prstGeom prst="rect">
            <a:avLst/>
          </a:prstGeom>
          <a:noFill/>
        </p:spPr>
      </p:pic>
      <p:pic>
        <p:nvPicPr>
          <p:cNvPr id="10" name="Picture 7" descr="\\Hp11473946825\my documents\INCA Projects\FEG-SEM\APRIL 14-MARCH 15\may 14\internal\praatap\5\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371600"/>
            <a:ext cx="3882030" cy="2590800"/>
          </a:xfrm>
          <a:prstGeom prst="rect">
            <a:avLst/>
          </a:prstGeom>
          <a:noFill/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953000" y="1905000"/>
          <a:ext cx="3657600" cy="3886199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085850"/>
                <a:gridCol w="1200150"/>
                <a:gridCol w="1371600"/>
              </a:tblGrid>
              <a:tr h="777240">
                <a:tc>
                  <a:txBody>
                    <a:bodyPr/>
                    <a:lstStyle/>
                    <a:p>
                      <a:r>
                        <a:rPr lang="en-US" dirty="0"/>
                        <a:t>Element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Weight%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Atomic% </a:t>
                      </a:r>
                    </a:p>
                  </a:txBody>
                  <a:tcPr anchor="ctr"/>
                </a:tc>
              </a:tr>
              <a:tr h="4441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</a:tr>
              <a:tr h="444137">
                <a:tc>
                  <a:txBody>
                    <a:bodyPr/>
                    <a:lstStyle/>
                    <a:p>
                      <a:r>
                        <a:rPr lang="en-US"/>
                        <a:t>C K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62.82</a:t>
                      </a:r>
                    </a:p>
                  </a:txBody>
                  <a:tcPr anchor="ctr"/>
                </a:tc>
              </a:tr>
              <a:tr h="444137">
                <a:tc>
                  <a:txBody>
                    <a:bodyPr/>
                    <a:lstStyle/>
                    <a:p>
                      <a:r>
                        <a:rPr lang="en-US"/>
                        <a:t>O K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23.90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26.61</a:t>
                      </a:r>
                    </a:p>
                  </a:txBody>
                  <a:tcPr anchor="ctr"/>
                </a:tc>
              </a:tr>
              <a:tr h="444137">
                <a:tc>
                  <a:txBody>
                    <a:bodyPr/>
                    <a:lstStyle/>
                    <a:p>
                      <a:r>
                        <a:rPr lang="en-US"/>
                        <a:t>Fe K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20.52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6.55</a:t>
                      </a:r>
                    </a:p>
                  </a:txBody>
                  <a:tcPr anchor="ctr"/>
                </a:tc>
              </a:tr>
              <a:tr h="444137">
                <a:tc>
                  <a:txBody>
                    <a:bodyPr/>
                    <a:lstStyle/>
                    <a:p>
                      <a:r>
                        <a:rPr lang="en-US"/>
                        <a:t>Ni K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13.23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4.02</a:t>
                      </a:r>
                    </a:p>
                  </a:txBody>
                  <a:tcPr anchor="ctr"/>
                </a:tc>
              </a:tr>
              <a:tr h="4441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4137">
                <a:tc>
                  <a:txBody>
                    <a:bodyPr/>
                    <a:lstStyle/>
                    <a:p>
                      <a:r>
                        <a:rPr lang="en-US"/>
                        <a:t>Totals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5334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dirty="0" smtClean="0"/>
              <a:t>EDS MAPPING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\\Hp11473946825\my documents\INCA Projects\FEG-SEM\Mapping test\black hues 15 frames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0027" y="1371600"/>
            <a:ext cx="3008573" cy="2362200"/>
          </a:xfrm>
          <a:prstGeom prst="rect">
            <a:avLst/>
          </a:prstGeom>
          <a:noFill/>
        </p:spPr>
      </p:pic>
      <p:pic>
        <p:nvPicPr>
          <p:cNvPr id="9" name="Picture 3" descr="\\Hp11473946825\my documents\INCA Projects\FEG-SEM\Mapping test\black hues 15 frames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371600"/>
            <a:ext cx="3105623" cy="2438400"/>
          </a:xfrm>
          <a:prstGeom prst="rect">
            <a:avLst/>
          </a:prstGeom>
          <a:noFill/>
        </p:spPr>
      </p:pic>
      <p:pic>
        <p:nvPicPr>
          <p:cNvPr id="12" name="Picture 4" descr="\\Hp11473946825\my documents\INCA Projects\FEG-SEM\Mapping test\black hues 15 frames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3962400"/>
            <a:ext cx="3048001" cy="2438400"/>
          </a:xfrm>
          <a:prstGeom prst="rect">
            <a:avLst/>
          </a:prstGeom>
          <a:noFill/>
        </p:spPr>
      </p:pic>
      <p:pic>
        <p:nvPicPr>
          <p:cNvPr id="13" name="Picture 5" descr="\\Hp11473946825\my documents\INCA Projects\FEG-SEM\Mapping test\black hues 15 frames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3886200"/>
            <a:ext cx="3126475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8194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6000" dirty="0" smtClean="0"/>
              <a:t>Thank You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096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TECHNICAL SPECIFICATIONS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1600200"/>
            <a:ext cx="78486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500" dirty="0" smtClean="0">
                <a:cs typeface="Arial" pitchFamily="34" charset="0"/>
              </a:rPr>
              <a:t>Make &amp; Model: JEOL JSM-7600 F</a:t>
            </a:r>
          </a:p>
          <a:p>
            <a:pPr lvl="0" fontAlgn="base"/>
            <a:r>
              <a:rPr lang="en-US" sz="2500" dirty="0" smtClean="0"/>
              <a:t>Source</a:t>
            </a:r>
            <a:r>
              <a:rPr lang="en-US" sz="2500" dirty="0" smtClean="0"/>
              <a:t>: Field emission gun</a:t>
            </a:r>
          </a:p>
          <a:p>
            <a:pPr lvl="0" fontAlgn="base"/>
            <a:r>
              <a:rPr lang="en-US" sz="2500" dirty="0" smtClean="0"/>
              <a:t>SEI Resolution: 1.0nm at 15 </a:t>
            </a:r>
            <a:r>
              <a:rPr lang="en-US" sz="2500" dirty="0" err="1" smtClean="0"/>
              <a:t>kv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                            1.5nm at 1 </a:t>
            </a:r>
            <a:r>
              <a:rPr lang="en-US" sz="2500" dirty="0" err="1" smtClean="0"/>
              <a:t>kv</a:t>
            </a:r>
            <a:r>
              <a:rPr lang="en-US" sz="2500" dirty="0" smtClean="0"/>
              <a:t>, in GB mode</a:t>
            </a:r>
          </a:p>
          <a:p>
            <a:pPr lvl="0" fontAlgn="base"/>
            <a:r>
              <a:rPr lang="en-US" sz="2500" dirty="0" smtClean="0"/>
              <a:t>Magnification: Low: 25X to 10,000X</a:t>
            </a:r>
            <a:br>
              <a:rPr lang="en-US" sz="2500" dirty="0" smtClean="0"/>
            </a:br>
            <a:r>
              <a:rPr lang="en-US" sz="2500" dirty="0" smtClean="0"/>
              <a:t>                           High: 100X to 1,000,000X at 4x5 photo size</a:t>
            </a:r>
          </a:p>
          <a:p>
            <a:pPr lvl="0" fontAlgn="base"/>
            <a:r>
              <a:rPr lang="en-US" sz="2500" dirty="0" smtClean="0"/>
              <a:t>Accelerating </a:t>
            </a:r>
            <a:r>
              <a:rPr lang="en-US" sz="2500" dirty="0" smtClean="0"/>
              <a:t>Voltage: 0.1 to 30 </a:t>
            </a:r>
            <a:r>
              <a:rPr lang="en-US" sz="2500" dirty="0" err="1" smtClean="0"/>
              <a:t>kv</a:t>
            </a:r>
            <a:endParaRPr lang="en-US" sz="2500" dirty="0" smtClean="0"/>
          </a:p>
          <a:p>
            <a:pPr lvl="0" fontAlgn="base"/>
            <a:r>
              <a:rPr lang="en-US" sz="2500" dirty="0" smtClean="0"/>
              <a:t>Probe Current Range: 1 </a:t>
            </a:r>
            <a:r>
              <a:rPr lang="en-US" sz="2500" dirty="0" err="1" smtClean="0"/>
              <a:t>pA</a:t>
            </a:r>
            <a:r>
              <a:rPr lang="en-US" sz="2500" dirty="0" smtClean="0"/>
              <a:t> to ≥ 200 </a:t>
            </a:r>
            <a:r>
              <a:rPr lang="en-US" sz="2500" dirty="0" err="1" smtClean="0"/>
              <a:t>nA</a:t>
            </a:r>
            <a:endParaRPr lang="en-US" sz="2500" dirty="0" smtClean="0"/>
          </a:p>
          <a:p>
            <a:pPr fontAlgn="base"/>
            <a:r>
              <a:rPr lang="en-US" sz="2500" dirty="0" smtClean="0">
                <a:cs typeface="Arial" pitchFamily="34" charset="0"/>
              </a:rPr>
              <a:t>Modes : LM, SEM, </a:t>
            </a:r>
            <a:r>
              <a:rPr lang="en-US" sz="2500" dirty="0" smtClean="0">
                <a:cs typeface="Arial" pitchFamily="34" charset="0"/>
              </a:rPr>
              <a:t>GB, EDS- </a:t>
            </a:r>
            <a:r>
              <a:rPr lang="en-US" sz="2500" dirty="0" err="1" smtClean="0">
                <a:cs typeface="Arial" pitchFamily="34" charset="0"/>
              </a:rPr>
              <a:t>Area,line,mapping</a:t>
            </a:r>
            <a:endParaRPr lang="en-US" sz="2500" dirty="0" smtClean="0">
              <a:cs typeface="Arial" pitchFamily="34" charset="0"/>
            </a:endParaRPr>
          </a:p>
          <a:p>
            <a:pPr fontAlgn="base"/>
            <a:r>
              <a:rPr lang="en-US" sz="2500" dirty="0" smtClean="0">
                <a:cs typeface="Arial" pitchFamily="34" charset="0"/>
              </a:rPr>
              <a:t>Detectors : SEI, </a:t>
            </a:r>
            <a:r>
              <a:rPr lang="en-US" sz="2500" dirty="0" smtClean="0">
                <a:cs typeface="Arial" pitchFamily="34" charset="0"/>
              </a:rPr>
              <a:t>LEI</a:t>
            </a:r>
            <a:endParaRPr lang="en-US" sz="25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801469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ZnO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Nano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rods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D:\FEG-SEM images(HR)\Zno nano rods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09800"/>
            <a:ext cx="4001971" cy="3200400"/>
          </a:xfrm>
          <a:prstGeom prst="rect">
            <a:avLst/>
          </a:prstGeom>
          <a:noFill/>
        </p:spPr>
      </p:pic>
      <p:pic>
        <p:nvPicPr>
          <p:cNvPr id="8" name="Picture 3" descr="D:\FEG-SEM images(HR)\Zno nano rods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209799"/>
            <a:ext cx="400197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801469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TiO2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Nano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rods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D:\FEG-SEM images(HR)\TiO2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438399"/>
            <a:ext cx="4001971" cy="3200400"/>
          </a:xfrm>
          <a:prstGeom prst="rect">
            <a:avLst/>
          </a:prstGeom>
          <a:noFill/>
        </p:spPr>
      </p:pic>
      <p:pic>
        <p:nvPicPr>
          <p:cNvPr id="8" name="Picture 5" descr="D:\Images\TiO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438400"/>
            <a:ext cx="400197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801469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Au </a:t>
            </a:r>
            <a:r>
              <a:rPr lang="en-US" sz="3600" dirty="0" err="1" smtClean="0"/>
              <a:t>Nanoparticles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 descr="D:\FEG-SEM images(HR)\Au NP.bmp"/>
          <p:cNvPicPr>
            <a:picLocks noChangeAspect="1" noChangeArrowheads="1"/>
          </p:cNvPicPr>
          <p:nvPr/>
        </p:nvPicPr>
        <p:blipFill>
          <a:blip r:embed="rId2" cstate="print">
            <a:lum contrast="17000"/>
          </a:blip>
          <a:srcRect/>
          <a:stretch>
            <a:fillRect/>
          </a:stretch>
        </p:blipFill>
        <p:spPr bwMode="auto">
          <a:xfrm>
            <a:off x="457200" y="2133600"/>
            <a:ext cx="4000131" cy="3200400"/>
          </a:xfrm>
          <a:prstGeom prst="rect">
            <a:avLst/>
          </a:prstGeom>
          <a:noFill/>
        </p:spPr>
      </p:pic>
      <p:pic>
        <p:nvPicPr>
          <p:cNvPr id="9" name="Picture 8" descr="D:\FEG-SEM images(HR)\Au NP 1.bmp"/>
          <p:cNvPicPr>
            <a:picLocks noChangeAspect="1" noChangeArrowheads="1"/>
          </p:cNvPicPr>
          <p:nvPr/>
        </p:nvPicPr>
        <p:blipFill>
          <a:blip r:embed="rId3" cstate="print">
            <a:lum bright="-3000" contrast="11000"/>
          </a:blip>
          <a:srcRect/>
          <a:stretch>
            <a:fillRect/>
          </a:stretch>
        </p:blipFill>
        <p:spPr bwMode="auto">
          <a:xfrm>
            <a:off x="4724400" y="2133600"/>
            <a:ext cx="4000133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7620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dirty="0" smtClean="0"/>
              <a:t>Parts of Spider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:\FEG-SEM images(HR)\part of a spider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09800"/>
            <a:ext cx="4001970" cy="3200400"/>
          </a:xfrm>
          <a:prstGeom prst="rect">
            <a:avLst/>
          </a:prstGeom>
          <a:noFill/>
        </p:spPr>
      </p:pic>
      <p:pic>
        <p:nvPicPr>
          <p:cNvPr id="8" name="Picture 6" descr="D:\SEM images\part of a spider.jpg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4684830" y="2209800"/>
            <a:ext cx="400197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7620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dirty="0" smtClean="0"/>
              <a:t>Parts of Ant body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 descr="C:\FEG-SEM\April 15- March 16\MAY 15\EXTERNAL\UNIVERSITY\SEM07_Parag_RTM Univ\Minor worker HEAD\1.tif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057400"/>
            <a:ext cx="400507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FEG-SEM\April 15- March 16\MAY 15\EXTERNAL\UNIVERSITY\SEM07_Parag_RTM Univ\Minor worker HEAD\7.tif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057400"/>
            <a:ext cx="400507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801469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Bacteria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FEG-SEM\April 15- March 16\February 16\external\university\SEM 151_Kris_Wilson college\test\17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00"/>
            <a:ext cx="4001971" cy="3200400"/>
          </a:xfrm>
          <a:prstGeom prst="rect">
            <a:avLst/>
          </a:prstGeom>
          <a:noFill/>
        </p:spPr>
      </p:pic>
      <p:pic>
        <p:nvPicPr>
          <p:cNvPr id="9" name="Picture 8" descr="C:\FEG-SEM\April 15- March 16\February 16\external\university\SEM 151_Kris_Wilson college\test\20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286000"/>
            <a:ext cx="4001971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801469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Insect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C:\FEG-SEM\OLD RECORDS\Old record\April12-March13\JUNE-12\Prof.Harendranath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33600"/>
            <a:ext cx="4001971" cy="3200400"/>
          </a:xfrm>
          <a:prstGeom prst="rect">
            <a:avLst/>
          </a:prstGeom>
          <a:noFill/>
        </p:spPr>
      </p:pic>
      <p:pic>
        <p:nvPicPr>
          <p:cNvPr id="10" name="Picture 5" descr="C:\FEG-SEM\OLD RECORDS\Old record\April12-March13\JUNE-12\Prof.Harendranath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4829" y="2133600"/>
            <a:ext cx="4001971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84</Words>
  <Application>Microsoft Office PowerPoint</Application>
  <PresentationFormat>On-screen Show (4:3)</PresentationFormat>
  <Paragraphs>39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FEG_SEM LAB</dc:creator>
  <cp:lastModifiedBy>Admin</cp:lastModifiedBy>
  <cp:revision>27</cp:revision>
  <dcterms:created xsi:type="dcterms:W3CDTF">2006-08-16T00:00:00Z</dcterms:created>
  <dcterms:modified xsi:type="dcterms:W3CDTF">2024-06-28T09:14:28Z</dcterms:modified>
</cp:coreProperties>
</file>