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304" r:id="rId2"/>
    <p:sldId id="298" r:id="rId3"/>
    <p:sldId id="256" r:id="rId4"/>
    <p:sldId id="272" r:id="rId5"/>
    <p:sldId id="308" r:id="rId6"/>
    <p:sldId id="307" r:id="rId7"/>
    <p:sldId id="300" r:id="rId8"/>
    <p:sldId id="271" r:id="rId9"/>
    <p:sldId id="309" r:id="rId10"/>
    <p:sldId id="273" r:id="rId11"/>
    <p:sldId id="306" r:id="rId12"/>
    <p:sldId id="281" r:id="rId13"/>
    <p:sldId id="301" r:id="rId14"/>
    <p:sldId id="286" r:id="rId15"/>
    <p:sldId id="287" r:id="rId16"/>
    <p:sldId id="290" r:id="rId17"/>
    <p:sldId id="291" r:id="rId18"/>
    <p:sldId id="292" r:id="rId19"/>
    <p:sldId id="297" r:id="rId20"/>
    <p:sldId id="294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2699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9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3FB50-A3AD-42D5-AE64-31A8F192BA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9698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BF48D-8809-431F-93A2-0866FA8D1C7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876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55EF2-2FF8-4E5A-B7FF-31F7E39C7D8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9699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1E5EE-48B6-479F-9FAD-863FE3B013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431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CCD30-39AA-41AB-980C-9D329B6AC5D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565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968BC4-9000-49EF-8405-FD74E96F2A2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081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4765E-6497-4411-AE24-656D8F6F601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711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D005A-4465-436B-9824-CE1B1F560DE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908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4D204-199E-4CB5-BA6F-961590EAE8D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814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4EA0E-3A60-489F-B071-4930180DA9F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0720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D1AF9-F01F-4FBD-A78D-696F478C786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078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178FF-2033-4B96-9236-51982DB621F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17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03E315-3F05-455C-A59D-673B7239D56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784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0389E-7E27-4107-827F-08821B2260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892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BF226595-EFA5-4803-9D36-97CC9C8E9480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596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9144000" cy="1371600"/>
          </a:xfrm>
        </p:spPr>
        <p:txBody>
          <a:bodyPr/>
          <a:lstStyle/>
          <a:p>
            <a:pPr algn="ctr" eaLnBrk="1" hangingPunct="1"/>
            <a:r>
              <a:rPr lang="en-US" altLang="en-US" sz="3400" smtClean="0"/>
              <a:t>Environmental Scanning Electron Microscope</a:t>
            </a:r>
            <a:br>
              <a:rPr lang="en-US" altLang="en-US" sz="3400" smtClean="0"/>
            </a:br>
            <a:r>
              <a:rPr lang="en-US" altLang="en-US" sz="3400" smtClean="0"/>
              <a:t>(ESEM)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ESEM Mode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Detector: Gaseous Secondary Electron Detector (GSED)</a:t>
            </a:r>
          </a:p>
          <a:p>
            <a:pPr eaLnBrk="1" hangingPunct="1"/>
            <a:r>
              <a:rPr lang="en-US" altLang="en-US" smtClean="0"/>
              <a:t>Pressure range 130 – 4000 pa</a:t>
            </a:r>
          </a:p>
          <a:p>
            <a:pPr eaLnBrk="1" hangingPunct="1"/>
            <a:r>
              <a:rPr lang="en-US" altLang="en-US" smtClean="0"/>
              <a:t>Peltier stage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 Sample : </a:t>
            </a:r>
          </a:p>
          <a:p>
            <a:pPr eaLnBrk="1" hangingPunct="1"/>
            <a:r>
              <a:rPr lang="en-US" altLang="en-US" smtClean="0"/>
              <a:t>Wet and Moist samples 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>                       Ant                                 Water droplets on butterfly wing </a:t>
            </a:r>
            <a:br>
              <a:rPr lang="en-US" altLang="en-US" sz="2000" smtClean="0"/>
            </a:br>
            <a:endParaRPr lang="en-US" altLang="en-US" sz="2000" smtClean="0"/>
          </a:p>
        </p:txBody>
      </p:sp>
      <p:pic>
        <p:nvPicPr>
          <p:cNvPr id="13315" name="Picture 5" descr="16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39100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insect1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9100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2667000" y="6019800"/>
            <a:ext cx="428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Sample are non-conducting and coated</a:t>
            </a:r>
            <a:endParaRPr lang="en-IN" altLang="en-US" sz="180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752600" y="6858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b="1" kern="0" dirty="0">
                <a:latin typeface="+mj-lt"/>
                <a:ea typeface="+mj-ea"/>
                <a:cs typeface="+mj-cs"/>
              </a:rPr>
              <a:t>ESEM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Back Scattered Imaging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Detector: Solid State Detector (SSD)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Used in High Vacuum and Low Vacuum Mode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Topological and Compositional contrast can be observed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/>
              <a:t>    Sample 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Conducting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Non- Conducting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685800"/>
            <a:ext cx="5943600" cy="762000"/>
          </a:xfrm>
        </p:spPr>
        <p:txBody>
          <a:bodyPr/>
          <a:lstStyle/>
          <a:p>
            <a:pPr algn="ctr" eaLnBrk="1" hangingPunct="1"/>
            <a:r>
              <a:rPr lang="en-US" altLang="en-US" sz="1800" b="1" smtClean="0"/>
              <a:t>Back Scattered Imaging</a:t>
            </a: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6019800" y="13716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Rock-pyrites</a:t>
            </a:r>
          </a:p>
        </p:txBody>
      </p:sp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1447800" y="16764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AlZr  fibers</a:t>
            </a:r>
          </a:p>
        </p:txBody>
      </p:sp>
      <p:pic>
        <p:nvPicPr>
          <p:cNvPr id="15365" name="Picture 5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1000" y="2286000"/>
            <a:ext cx="4038600" cy="3719513"/>
          </a:xfrm>
        </p:spPr>
      </p:pic>
      <p:pic>
        <p:nvPicPr>
          <p:cNvPr id="15366" name="Content Placeholder 4" descr="1.t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286000"/>
            <a:ext cx="4038600" cy="37195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400" smtClean="0"/>
              <a:t>Energy Dispersive X-ray Spectroscopy (EDS)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040188" cy="3886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Chemical characterization of sample.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000" smtClean="0"/>
          </a:p>
          <a:p>
            <a:pPr eaLnBrk="1" hangingPunct="1"/>
            <a:r>
              <a:rPr lang="en-US" altLang="en-US" sz="2000" smtClean="0"/>
              <a:t>Each element has a unique atomic structure allowing unique set of peaks on X ray spectrum</a:t>
            </a:r>
          </a:p>
          <a:p>
            <a:pPr eaLnBrk="1" hangingPunct="1"/>
            <a:endParaRPr lang="en-US" altLang="en-US" sz="2000" smtClean="0"/>
          </a:p>
          <a:p>
            <a:pPr eaLnBrk="1" hangingPunct="1"/>
            <a:r>
              <a:rPr lang="en-US" altLang="en-US" sz="2000" smtClean="0"/>
              <a:t>The number and energy of X ray emitted is measured by EDS.</a:t>
            </a:r>
          </a:p>
          <a:p>
            <a:pPr eaLnBrk="1" hangingPunct="1"/>
            <a:endParaRPr lang="en-US" altLang="en-US" sz="2000" smtClean="0"/>
          </a:p>
        </p:txBody>
      </p:sp>
      <p:pic>
        <p:nvPicPr>
          <p:cNvPr id="16388" name="Picture 5" descr="571px-EDX-sche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43400" y="2133600"/>
            <a:ext cx="4343400" cy="32813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3657600" y="457200"/>
            <a:ext cx="1828800" cy="503238"/>
          </a:xfrm>
        </p:spPr>
        <p:txBody>
          <a:bodyPr/>
          <a:lstStyle/>
          <a:p>
            <a:pPr eaLnBrk="1" hangingPunct="1"/>
            <a:r>
              <a:rPr lang="en-US" altLang="en-US" sz="1800" smtClean="0"/>
              <a:t>EDS analysis</a:t>
            </a:r>
          </a:p>
        </p:txBody>
      </p:sp>
      <p:pic>
        <p:nvPicPr>
          <p:cNvPr id="17411" name="Picture 10" descr="Copy of region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8229600" cy="59102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title"/>
          </p:nvPr>
        </p:nvSpPr>
        <p:spPr>
          <a:xfrm>
            <a:off x="2362200" y="715963"/>
            <a:ext cx="4114800" cy="427037"/>
          </a:xfrm>
        </p:spPr>
        <p:txBody>
          <a:bodyPr/>
          <a:lstStyle/>
          <a:p>
            <a:pPr eaLnBrk="1" hangingPunct="1"/>
            <a:r>
              <a:rPr lang="en-US" altLang="en-US" sz="1800" smtClean="0"/>
              <a:t>Selected area EDS with Quantification</a:t>
            </a:r>
          </a:p>
        </p:txBody>
      </p:sp>
      <p:pic>
        <p:nvPicPr>
          <p:cNvPr id="18435" name="Picture 11" descr="Sel Are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76400" y="1431925"/>
            <a:ext cx="5867400" cy="51212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Mapping and line analysis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smtClean="0"/>
              <a:t>X-ray mapping provides images of elemental distribution in a sample.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600" smtClean="0"/>
              <a:t>Different phases in a material can studied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600" smtClean="0"/>
              <a:t>X- ray maps are produced by recording number of X  ray photons of a specified energy generated from each point over a fixed counting time while the electron beam is rastered over a rectangular area.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28600"/>
            <a:ext cx="8229600" cy="1371600"/>
          </a:xfrm>
        </p:spPr>
        <p:txBody>
          <a:bodyPr/>
          <a:lstStyle/>
          <a:p>
            <a:pPr algn="ctr" eaLnBrk="1" hangingPunct="1"/>
            <a:r>
              <a:rPr lang="en-US" altLang="en-US" sz="2000" smtClean="0"/>
              <a:t>Mapping</a:t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1600" smtClean="0"/>
              <a:t>Sample:</a:t>
            </a:r>
            <a:r>
              <a:rPr lang="en-IN" altLang="en-US" sz="1600" smtClean="0"/>
              <a:t> Al-Sn alloys</a:t>
            </a:r>
            <a:endParaRPr lang="en-US" altLang="en-US" sz="1600" smtClean="0"/>
          </a:p>
        </p:txBody>
      </p:sp>
      <p:pic>
        <p:nvPicPr>
          <p:cNvPr id="20483" name="Content Placeholder 6" descr="Map 3_Img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57400" y="1676400"/>
            <a:ext cx="2857500" cy="2232025"/>
          </a:xfrm>
        </p:spPr>
      </p:pic>
      <p:pic>
        <p:nvPicPr>
          <p:cNvPr id="20484" name="Content Placeholder 7" descr="Map 3_ov06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67300" y="1676400"/>
            <a:ext cx="2857500" cy="2232025"/>
          </a:xfrm>
        </p:spPr>
      </p:pic>
      <p:pic>
        <p:nvPicPr>
          <p:cNvPr id="20485" name="Content Placeholder 7" descr="Map 3_ov08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038600"/>
            <a:ext cx="28575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Content Placeholder 6" descr="Map 3_ov07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28575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3657600" y="304800"/>
            <a:ext cx="1981200" cy="1371600"/>
          </a:xfrm>
        </p:spPr>
        <p:txBody>
          <a:bodyPr/>
          <a:lstStyle/>
          <a:p>
            <a:pPr eaLnBrk="1" hangingPunct="1"/>
            <a:r>
              <a:rPr lang="en-US" altLang="en-US" sz="2000" b="1" smtClean="0"/>
              <a:t>Line analysis</a:t>
            </a:r>
          </a:p>
        </p:txBody>
      </p:sp>
      <p:pic>
        <p:nvPicPr>
          <p:cNvPr id="21507" name="Content Placeholder 6" descr="line sachin 4th april 2016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24000" y="1828800"/>
            <a:ext cx="5938838" cy="4648200"/>
          </a:xfrm>
        </p:spPr>
      </p:pic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1066800" y="1295400"/>
            <a:ext cx="7161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1800"/>
              <a:t>Chromium carbide - Nickel chromium coating on Mild steel substrate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scanning-elecron-microscope-illustratio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47800" y="152400"/>
            <a:ext cx="6629400" cy="66294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2897188"/>
            <a:ext cx="2516188" cy="8509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Thank you.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Environmental Scanning Electron Microscope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smtClean="0"/>
              <a:t>Imaging Voltage: 10Kv- 30kV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smtClean="0"/>
              <a:t>Modes:</a:t>
            </a:r>
          </a:p>
          <a:p>
            <a:pPr eaLnBrk="1" hangingPunct="1"/>
            <a:r>
              <a:rPr lang="en-US" altLang="en-US" sz="2400" smtClean="0"/>
              <a:t>High Vacuum Mode</a:t>
            </a:r>
          </a:p>
          <a:p>
            <a:pPr eaLnBrk="1" hangingPunct="1"/>
            <a:r>
              <a:rPr lang="en-US" altLang="en-US" sz="2400" smtClean="0"/>
              <a:t>Low Vacuum Mode</a:t>
            </a:r>
          </a:p>
          <a:p>
            <a:pPr eaLnBrk="1" hangingPunct="1"/>
            <a:r>
              <a:rPr lang="en-US" altLang="en-US" sz="2400" smtClean="0"/>
              <a:t>Environmental Mode (ESEM mode)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High Vacuum Mode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Detector: Everhart Thornley Detector (ETD)</a:t>
            </a:r>
          </a:p>
          <a:p>
            <a:pPr eaLnBrk="1" hangingPunct="1"/>
            <a:r>
              <a:rPr lang="en-US" altLang="en-US" smtClean="0"/>
              <a:t>Vacuum range - below 4.5e-4 Pa </a:t>
            </a:r>
          </a:p>
          <a:p>
            <a:pPr eaLnBrk="1" hangingPunct="1"/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 Sample : </a:t>
            </a:r>
          </a:p>
          <a:p>
            <a:pPr eaLnBrk="1" hangingPunct="1"/>
            <a:r>
              <a:rPr lang="en-US" altLang="en-US" smtClean="0"/>
              <a:t>Conducting </a:t>
            </a:r>
          </a:p>
          <a:p>
            <a:pPr eaLnBrk="1" hangingPunct="1"/>
            <a:r>
              <a:rPr lang="en-US" altLang="en-US" smtClean="0"/>
              <a:t>Non conducting sample can be coated and observed  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3400" y="2057400"/>
            <a:ext cx="4043363" cy="3719513"/>
          </a:xfrm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065338"/>
            <a:ext cx="4038600" cy="3717925"/>
          </a:xfr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>
                <a:latin typeface="+mn-lt"/>
              </a:rPr>
              <a:t>Fractrography</a:t>
            </a:r>
            <a:r>
              <a:rPr lang="en-US" sz="2000" dirty="0">
                <a:latin typeface="+mn-lt"/>
              </a:rPr>
              <a:t>  and cutting tools</a:t>
            </a:r>
            <a:br>
              <a:rPr lang="en-US" sz="2000" dirty="0">
                <a:latin typeface="+mn-lt"/>
              </a:rPr>
            </a:br>
            <a:r>
              <a:rPr lang="en-IN" sz="2000" dirty="0">
                <a:latin typeface="+mn-lt"/>
              </a:rPr>
              <a:t/>
            </a:r>
            <a:br>
              <a:rPr lang="en-IN" sz="2000" dirty="0">
                <a:latin typeface="+mn-lt"/>
              </a:rPr>
            </a:br>
            <a:r>
              <a:rPr lang="en-IN" sz="2000" dirty="0">
                <a:latin typeface="+mn-lt"/>
              </a:rPr>
              <a:t>    </a:t>
            </a:r>
            <a:r>
              <a:rPr lang="en-US" sz="2000" dirty="0" err="1">
                <a:latin typeface="+mn-lt"/>
              </a:rPr>
              <a:t>Fractography</a:t>
            </a:r>
            <a:r>
              <a:rPr lang="en-US" sz="2000" dirty="0">
                <a:latin typeface="+mn-lt"/>
              </a:rPr>
              <a:t> of corroded CT                 Four fluted micro end mill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22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403860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2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03860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Biological Samples</a:t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>                Red Blood cells                                   Plant leaf structure</a:t>
            </a:r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2667000" y="6019800"/>
            <a:ext cx="428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Sample are non-conducting and coated</a:t>
            </a:r>
            <a:endParaRPr lang="en-I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>                   Scaffold                                                  Fossil</a:t>
            </a:r>
          </a:p>
        </p:txBody>
      </p:sp>
      <p:pic>
        <p:nvPicPr>
          <p:cNvPr id="9219" name="Picture 12" descr="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063750"/>
            <a:ext cx="4038600" cy="3719513"/>
          </a:xfrm>
        </p:spPr>
      </p:pic>
      <p:pic>
        <p:nvPicPr>
          <p:cNvPr id="9220" name="Picture 13" descr="1_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063750"/>
            <a:ext cx="4038600" cy="3719513"/>
          </a:xfrm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2667000" y="6019800"/>
            <a:ext cx="428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Sample are non-conducting and coated</a:t>
            </a:r>
            <a:endParaRPr lang="en-I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Low Vacuum Mode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Detector: Large Field Detector (LFD)</a:t>
            </a:r>
          </a:p>
          <a:p>
            <a:pPr eaLnBrk="1" hangingPunct="1"/>
            <a:r>
              <a:rPr lang="en-US" altLang="en-US" smtClean="0"/>
              <a:t>Pressure range:  10-130 Pa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 Sample : </a:t>
            </a:r>
          </a:p>
          <a:p>
            <a:pPr eaLnBrk="1" hangingPunct="1"/>
            <a:r>
              <a:rPr lang="en-US" altLang="en-US" smtClean="0"/>
              <a:t>Non- Conducting </a:t>
            </a:r>
          </a:p>
          <a:p>
            <a:pPr eaLnBrk="1" hangingPunct="1"/>
            <a:r>
              <a:rPr lang="en-US" altLang="en-US" smtClean="0"/>
              <a:t>Un-coated 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entral facility workshop 2019\central facility 2019\LFD nov\4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065338"/>
            <a:ext cx="4040188" cy="3719512"/>
          </a:xfrm>
          <a:noFill/>
        </p:spPr>
      </p:pic>
      <p:pic>
        <p:nvPicPr>
          <p:cNvPr id="11267" name="Picture 2" descr="D:\Central facility workshop 2019\central facility 2019\LFD\Copy of fish scales_00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040188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>                   Flower                                                 Fish scales</a:t>
            </a: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2325688" y="6019800"/>
            <a:ext cx="4532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Sample are non-conducting and un coated</a:t>
            </a:r>
            <a:endParaRPr lang="en-IN" altLang="en-US" sz="180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676400" y="5334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b="1" kern="0" dirty="0">
                <a:latin typeface="+mj-lt"/>
                <a:ea typeface="+mj-ea"/>
                <a:cs typeface="+mj-cs"/>
              </a:rPr>
              <a:t>Low vacuum 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5814</TotalTime>
  <Words>296</Words>
  <Application>Microsoft Office PowerPoint</Application>
  <PresentationFormat>On-screen Show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Pixel</vt:lpstr>
      <vt:lpstr>Environmental Scanning Electron Microscope (ESEM)</vt:lpstr>
      <vt:lpstr>Slide 2</vt:lpstr>
      <vt:lpstr>Environmental Scanning Electron Microscope</vt:lpstr>
      <vt:lpstr>High Vacuum Mode</vt:lpstr>
      <vt:lpstr>Fractrography  and cutting tools      Fractography of corroded CT                 Four fluted micro end mill </vt:lpstr>
      <vt:lpstr>Biological Samples                  Red Blood cells                                   Plant leaf structure</vt:lpstr>
      <vt:lpstr>                     Scaffold                                                  Fossil</vt:lpstr>
      <vt:lpstr>Low Vacuum Mode</vt:lpstr>
      <vt:lpstr>                     Flower                                                 Fish scales</vt:lpstr>
      <vt:lpstr>ESEM Mode</vt:lpstr>
      <vt:lpstr>                         Ant                                 Water droplets on butterfly wing  </vt:lpstr>
      <vt:lpstr>Back Scattered Imaging</vt:lpstr>
      <vt:lpstr>Back Scattered Imaging</vt:lpstr>
      <vt:lpstr>Energy Dispersive X-ray Spectroscopy (EDS)</vt:lpstr>
      <vt:lpstr>EDS analysis</vt:lpstr>
      <vt:lpstr>Selected area EDS with Quantification</vt:lpstr>
      <vt:lpstr>Mapping and line analysis</vt:lpstr>
      <vt:lpstr>Mapping  Sample: Al-Sn alloys</vt:lpstr>
      <vt:lpstr>Line analysis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ESEM LAB</dc:creator>
  <cp:lastModifiedBy>ESEM LAB</cp:lastModifiedBy>
  <cp:revision>36</cp:revision>
  <cp:lastPrinted>1601-01-01T00:00:00Z</cp:lastPrinted>
  <dcterms:created xsi:type="dcterms:W3CDTF">1601-01-01T00:00:00Z</dcterms:created>
  <dcterms:modified xsi:type="dcterms:W3CDTF">2025-01-02T06:50:01Z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