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3" r:id="rId6"/>
    <p:sldId id="261" r:id="rId7"/>
    <p:sldId id="262" r:id="rId8"/>
    <p:sldId id="265" r:id="rId9"/>
    <p:sldId id="267" r:id="rId10"/>
    <p:sldId id="303" r:id="rId11"/>
    <p:sldId id="274" r:id="rId12"/>
    <p:sldId id="300" r:id="rId13"/>
    <p:sldId id="296" r:id="rId14"/>
    <p:sldId id="297" r:id="rId15"/>
    <p:sldId id="29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47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8D9A04-6C46-4446-A20E-F33AA7494929}" type="datetimeFigureOut">
              <a:rPr lang="en-IN" smtClean="0"/>
              <a:t>19-12-2024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C1939C-CC22-4361-982D-5F147C6129A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73507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DFB7-DCD2-48BD-8BCD-0F9932C36725}" type="datetimeFigureOut">
              <a:rPr lang="en-IN" smtClean="0"/>
              <a:t>19-12-2024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3D99-DAE0-4044-A238-9B41EA22DB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02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DFB7-DCD2-48BD-8BCD-0F9932C36725}" type="datetimeFigureOut">
              <a:rPr lang="en-IN" smtClean="0"/>
              <a:t>19-12-2024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3D99-DAE0-4044-A238-9B41EA22DB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990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DFB7-DCD2-48BD-8BCD-0F9932C36725}" type="datetimeFigureOut">
              <a:rPr lang="en-IN" smtClean="0"/>
              <a:t>19-12-2024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3D99-DAE0-4044-A238-9B41EA22DB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24173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DFB7-DCD2-48BD-8BCD-0F9932C36725}" type="datetimeFigureOut">
              <a:rPr lang="en-IN" smtClean="0"/>
              <a:t>19-12-2024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3D99-DAE0-4044-A238-9B41EA22DB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2967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DFB7-DCD2-48BD-8BCD-0F9932C36725}" type="datetimeFigureOut">
              <a:rPr lang="en-IN" smtClean="0"/>
              <a:t>19-12-2024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3D99-DAE0-4044-A238-9B41EA22DB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3332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DFB7-DCD2-48BD-8BCD-0F9932C36725}" type="datetimeFigureOut">
              <a:rPr lang="en-IN" smtClean="0"/>
              <a:t>19-12-2024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3D99-DAE0-4044-A238-9B41EA22DB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8362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DFB7-DCD2-48BD-8BCD-0F9932C36725}" type="datetimeFigureOut">
              <a:rPr lang="en-IN" smtClean="0"/>
              <a:t>19-12-2024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3D99-DAE0-4044-A238-9B41EA22DB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3304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DFB7-DCD2-48BD-8BCD-0F9932C36725}" type="datetimeFigureOut">
              <a:rPr lang="en-IN" smtClean="0"/>
              <a:t>19-12-2024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3D99-DAE0-4044-A238-9B41EA22DB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6262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DFB7-DCD2-48BD-8BCD-0F9932C36725}" type="datetimeFigureOut">
              <a:rPr lang="en-IN" smtClean="0"/>
              <a:t>19-12-2024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3D99-DAE0-4044-A238-9B41EA22DB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6332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DFB7-DCD2-48BD-8BCD-0F9932C36725}" type="datetimeFigureOut">
              <a:rPr lang="en-IN" smtClean="0"/>
              <a:t>19-12-2024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3D99-DAE0-4044-A238-9B41EA22DB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30535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DFB7-DCD2-48BD-8BCD-0F9932C36725}" type="datetimeFigureOut">
              <a:rPr lang="en-IN" smtClean="0"/>
              <a:t>19-12-2024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3D99-DAE0-4044-A238-9B41EA22DB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434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CDFB7-DCD2-48BD-8BCD-0F9932C36725}" type="datetimeFigureOut">
              <a:rPr lang="en-IN" smtClean="0"/>
              <a:t>19-12-2024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C3D99-DAE0-4044-A238-9B41EA22DB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7260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Image resu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9898" y="5893444"/>
            <a:ext cx="713418" cy="590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805264" y="6114112"/>
            <a:ext cx="3258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IIT  Bombay </a:t>
            </a:r>
            <a:r>
              <a:rPr lang="en-US" b="1" dirty="0" smtClean="0"/>
              <a:t>SPR Central  </a:t>
            </a:r>
            <a:r>
              <a:rPr lang="en-US" b="1" dirty="0"/>
              <a:t>facility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29846" y="3842368"/>
            <a:ext cx="29375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" panose="02020603050405020304" pitchFamily="18" charset="0"/>
                <a:cs typeface="Times" panose="02020603050405020304" pitchFamily="18" charset="0"/>
              </a:rPr>
              <a:t>Facility TA: </a:t>
            </a:r>
            <a:r>
              <a:rPr lang="en-US" sz="16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Rucha</a:t>
            </a:r>
            <a:r>
              <a:rPr lang="en-US" sz="16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16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Gadre</a:t>
            </a:r>
            <a:endParaRPr lang="en-US" sz="16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US" sz="1600" dirty="0" smtClean="0">
                <a:latin typeface="Times" panose="02020603050405020304" pitchFamily="18" charset="0"/>
                <a:cs typeface="Times" panose="02020603050405020304" pitchFamily="18" charset="0"/>
              </a:rPr>
              <a:t>SPR Central facility, IIT Bombay</a:t>
            </a:r>
            <a:endParaRPr lang="en-IN" sz="16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858925" y="459032"/>
            <a:ext cx="10402106" cy="60076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2800" b="1" dirty="0">
              <a:solidFill>
                <a:prstClr val="white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10754" y="510123"/>
            <a:ext cx="9410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solidFill>
                  <a:schemeClr val="bg1"/>
                </a:solidFill>
              </a:rPr>
              <a:t>Surface </a:t>
            </a:r>
            <a:r>
              <a:rPr lang="en-IN" sz="2400" b="1" dirty="0" smtClean="0">
                <a:solidFill>
                  <a:schemeClr val="bg1"/>
                </a:solidFill>
              </a:rPr>
              <a:t>Plasmon Resonance(SPR) : Basics to Application </a:t>
            </a:r>
            <a:endParaRPr lang="en-IN" sz="2400" b="1" dirty="0">
              <a:solidFill>
                <a:schemeClr val="bg1"/>
              </a:solidFill>
            </a:endParaRPr>
          </a:p>
        </p:txBody>
      </p:sp>
      <p:pic>
        <p:nvPicPr>
          <p:cNvPr id="16" name="Picture 15" descr="Image result for surface plasmon resonance applications"/>
          <p:cNvPicPr>
            <a:picLocks noChangeAspect="1" noChangeArrowheads="1"/>
          </p:cNvPicPr>
          <p:nvPr/>
        </p:nvPicPr>
        <p:blipFill>
          <a:blip r:embed="rId3"/>
          <a:srcRect l="2033" t="7435" r="4065" b="9665"/>
          <a:stretch>
            <a:fillRect/>
          </a:stretch>
        </p:blipFill>
        <p:spPr bwMode="auto">
          <a:xfrm>
            <a:off x="2237600" y="1941803"/>
            <a:ext cx="4009032" cy="3060699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A1D4-D36E-4782-B3BE-5ADF1EFC9D3E}" type="slidenum">
              <a:rPr lang="en-IN" smtClean="0"/>
              <a:t>1</a:t>
            </a:fld>
            <a:endParaRPr lang="en-IN"/>
          </a:p>
        </p:txBody>
      </p:sp>
      <p:sp>
        <p:nvSpPr>
          <p:cNvPr id="4" name="TextBox 3"/>
          <p:cNvSpPr txBox="1"/>
          <p:nvPr/>
        </p:nvSpPr>
        <p:spPr>
          <a:xfrm>
            <a:off x="7988530" y="3389231"/>
            <a:ext cx="2959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" panose="02020603050405020304" pitchFamily="18" charset="0"/>
                <a:cs typeface="Times" panose="02020603050405020304" pitchFamily="18" charset="0"/>
              </a:rPr>
              <a:t>Convener: Prof. Samir </a:t>
            </a:r>
            <a:r>
              <a:rPr lang="en-US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Maji</a:t>
            </a:r>
            <a:endParaRPr lang="en-IN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9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5311487" y="4493843"/>
            <a:ext cx="6014197" cy="1267172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261111" marR="4483" indent="-250465">
              <a:lnSpc>
                <a:spcPct val="102099"/>
              </a:lnSpc>
              <a:spcBef>
                <a:spcPts val="88"/>
              </a:spcBef>
              <a:buChar char="•"/>
              <a:tabLst>
                <a:tab pos="261111" algn="l"/>
              </a:tabLst>
            </a:pPr>
            <a:r>
              <a:rPr lang="en-US" sz="1279" dirty="0" smtClean="0">
                <a:latin typeface="Carlito"/>
                <a:cs typeface="Carlito"/>
              </a:rPr>
              <a:t>We used 2 flow channels in one experiment-ref and the test.</a:t>
            </a:r>
          </a:p>
          <a:p>
            <a:pPr marL="261111" marR="4483" indent="-250465">
              <a:lnSpc>
                <a:spcPct val="102099"/>
              </a:lnSpc>
              <a:spcBef>
                <a:spcPts val="88"/>
              </a:spcBef>
              <a:buFontTx/>
              <a:buChar char="•"/>
              <a:tabLst>
                <a:tab pos="261111" algn="l"/>
              </a:tabLst>
            </a:pPr>
            <a:r>
              <a:rPr lang="en-US" sz="1279" dirty="0" smtClean="0">
                <a:latin typeface="Carlito"/>
                <a:cs typeface="Carlito"/>
              </a:rPr>
              <a:t>Immobilization is at test reference</a:t>
            </a:r>
          </a:p>
          <a:p>
            <a:pPr marL="261111" marR="4483" indent="-250465">
              <a:lnSpc>
                <a:spcPct val="102099"/>
              </a:lnSpc>
              <a:spcBef>
                <a:spcPts val="88"/>
              </a:spcBef>
              <a:buChar char="•"/>
              <a:tabLst>
                <a:tab pos="261111" algn="l"/>
              </a:tabLst>
            </a:pPr>
            <a:r>
              <a:rPr lang="en-US" sz="1279" dirty="0" err="1" smtClean="0">
                <a:latin typeface="Carlito"/>
                <a:cs typeface="Carlito"/>
              </a:rPr>
              <a:t>Analyte</a:t>
            </a:r>
            <a:r>
              <a:rPr lang="en-US" sz="1279" dirty="0" smtClean="0">
                <a:latin typeface="Carlito"/>
                <a:cs typeface="Carlito"/>
              </a:rPr>
              <a:t> is flown from both FC.</a:t>
            </a:r>
          </a:p>
          <a:p>
            <a:pPr marL="261111" marR="4483" indent="-250465">
              <a:lnSpc>
                <a:spcPct val="102099"/>
              </a:lnSpc>
              <a:spcBef>
                <a:spcPts val="88"/>
              </a:spcBef>
              <a:buChar char="•"/>
              <a:tabLst>
                <a:tab pos="261111" algn="l"/>
              </a:tabLst>
            </a:pPr>
            <a:r>
              <a:rPr lang="en-US" sz="1279" dirty="0" smtClean="0">
                <a:latin typeface="Carlito"/>
                <a:cs typeface="Carlito"/>
              </a:rPr>
              <a:t>The data is obtained by test fc-ref fc</a:t>
            </a:r>
          </a:p>
          <a:p>
            <a:pPr marL="261111" marR="4483" indent="-250465">
              <a:lnSpc>
                <a:spcPct val="102099"/>
              </a:lnSpc>
              <a:spcBef>
                <a:spcPts val="88"/>
              </a:spcBef>
              <a:buChar char="•"/>
              <a:tabLst>
                <a:tab pos="261111" algn="l"/>
              </a:tabLst>
            </a:pPr>
            <a:r>
              <a:rPr lang="en-US" sz="1279" dirty="0" smtClean="0">
                <a:latin typeface="Carlito"/>
                <a:cs typeface="Carlito"/>
              </a:rPr>
              <a:t>Also only buffer is also passed as an sample, which is also subtracted. This is called as double referencing.</a:t>
            </a:r>
            <a:endParaRPr sz="1279" dirty="0">
              <a:latin typeface="Carlito"/>
              <a:cs typeface="Carlito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3445" y="1622330"/>
            <a:ext cx="4863094" cy="206309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78426" y="4921973"/>
            <a:ext cx="5427569" cy="212076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261111" marR="4483" indent="-250465">
              <a:lnSpc>
                <a:spcPct val="102099"/>
              </a:lnSpc>
              <a:spcBef>
                <a:spcPts val="88"/>
              </a:spcBef>
              <a:buChar char="•"/>
              <a:tabLst>
                <a:tab pos="261111" algn="l"/>
              </a:tabLst>
            </a:pPr>
            <a:r>
              <a:rPr sz="1279" dirty="0">
                <a:latin typeface="Carlito"/>
                <a:cs typeface="Carlito"/>
              </a:rPr>
              <a:t>Reference</a:t>
            </a:r>
            <a:r>
              <a:rPr sz="1279" spc="35" dirty="0">
                <a:latin typeface="Carlito"/>
                <a:cs typeface="Carlito"/>
              </a:rPr>
              <a:t> </a:t>
            </a:r>
            <a:r>
              <a:rPr sz="1279" dirty="0">
                <a:latin typeface="Carlito"/>
                <a:cs typeface="Carlito"/>
              </a:rPr>
              <a:t>subtraction</a:t>
            </a:r>
            <a:r>
              <a:rPr sz="1279" spc="62" dirty="0">
                <a:latin typeface="Carlito"/>
                <a:cs typeface="Carlito"/>
              </a:rPr>
              <a:t> </a:t>
            </a:r>
            <a:r>
              <a:rPr sz="1279" dirty="0">
                <a:latin typeface="Carlito"/>
                <a:cs typeface="Carlito"/>
              </a:rPr>
              <a:t>is</a:t>
            </a:r>
            <a:r>
              <a:rPr sz="1279" spc="18" dirty="0">
                <a:latin typeface="Carlito"/>
                <a:cs typeface="Carlito"/>
              </a:rPr>
              <a:t> </a:t>
            </a:r>
            <a:r>
              <a:rPr sz="1279" dirty="0">
                <a:latin typeface="Carlito"/>
                <a:cs typeface="Carlito"/>
              </a:rPr>
              <a:t>important</a:t>
            </a:r>
            <a:r>
              <a:rPr sz="1279" spc="44" dirty="0">
                <a:latin typeface="Carlito"/>
                <a:cs typeface="Carlito"/>
              </a:rPr>
              <a:t> </a:t>
            </a:r>
            <a:r>
              <a:rPr sz="1279" dirty="0">
                <a:latin typeface="Carlito"/>
                <a:cs typeface="Carlito"/>
              </a:rPr>
              <a:t>for</a:t>
            </a:r>
            <a:r>
              <a:rPr sz="1279" spc="40" dirty="0">
                <a:latin typeface="Carlito"/>
                <a:cs typeface="Carlito"/>
              </a:rPr>
              <a:t> </a:t>
            </a:r>
            <a:r>
              <a:rPr sz="1279" dirty="0">
                <a:latin typeface="Carlito"/>
                <a:cs typeface="Carlito"/>
              </a:rPr>
              <a:t>kinetic</a:t>
            </a:r>
            <a:r>
              <a:rPr sz="1279" spc="35" dirty="0">
                <a:latin typeface="Carlito"/>
                <a:cs typeface="Carlito"/>
              </a:rPr>
              <a:t> </a:t>
            </a:r>
            <a:r>
              <a:rPr sz="1279" dirty="0">
                <a:latin typeface="Carlito"/>
                <a:cs typeface="Carlito"/>
              </a:rPr>
              <a:t>and</a:t>
            </a:r>
            <a:r>
              <a:rPr sz="1279" spc="44" dirty="0">
                <a:latin typeface="Carlito"/>
                <a:cs typeface="Carlito"/>
              </a:rPr>
              <a:t> </a:t>
            </a:r>
            <a:r>
              <a:rPr lang="en-US" sz="1279" dirty="0" smtClean="0">
                <a:latin typeface="Carlito"/>
                <a:cs typeface="Carlito"/>
              </a:rPr>
              <a:t>.</a:t>
            </a:r>
            <a:endParaRPr sz="1279" dirty="0">
              <a:latin typeface="Carlito"/>
              <a:cs typeface="Carlito"/>
            </a:endParaRPr>
          </a:p>
        </p:txBody>
      </p:sp>
      <p:sp>
        <p:nvSpPr>
          <p:cNvPr id="11" name="object 7"/>
          <p:cNvSpPr/>
          <p:nvPr/>
        </p:nvSpPr>
        <p:spPr>
          <a:xfrm>
            <a:off x="6461557" y="1759371"/>
            <a:ext cx="5085790" cy="2096621"/>
          </a:xfrm>
          <a:custGeom>
            <a:avLst/>
            <a:gdLst/>
            <a:ahLst/>
            <a:cxnLst/>
            <a:rect l="l" t="t" r="r" b="b"/>
            <a:pathLst>
              <a:path w="5763895" h="2376170">
                <a:moveTo>
                  <a:pt x="5763768" y="2308860"/>
                </a:moveTo>
                <a:lnTo>
                  <a:pt x="5753100" y="2308860"/>
                </a:lnTo>
                <a:lnTo>
                  <a:pt x="5753100" y="2322576"/>
                </a:lnTo>
                <a:lnTo>
                  <a:pt x="5753100" y="2324100"/>
                </a:lnTo>
                <a:lnTo>
                  <a:pt x="5353812" y="2324100"/>
                </a:lnTo>
                <a:lnTo>
                  <a:pt x="5353812" y="2322576"/>
                </a:lnTo>
                <a:lnTo>
                  <a:pt x="5343144" y="2322576"/>
                </a:lnTo>
                <a:lnTo>
                  <a:pt x="5343144" y="2324100"/>
                </a:lnTo>
                <a:lnTo>
                  <a:pt x="4945380" y="2324100"/>
                </a:lnTo>
                <a:lnTo>
                  <a:pt x="4945380" y="2322576"/>
                </a:lnTo>
                <a:lnTo>
                  <a:pt x="4945380" y="2308860"/>
                </a:lnTo>
                <a:lnTo>
                  <a:pt x="4934712" y="2308860"/>
                </a:lnTo>
                <a:lnTo>
                  <a:pt x="4934712" y="2322576"/>
                </a:lnTo>
                <a:lnTo>
                  <a:pt x="4934712" y="2324100"/>
                </a:lnTo>
                <a:lnTo>
                  <a:pt x="4539996" y="2324100"/>
                </a:lnTo>
                <a:lnTo>
                  <a:pt x="4539996" y="2322576"/>
                </a:lnTo>
                <a:lnTo>
                  <a:pt x="4529328" y="2322576"/>
                </a:lnTo>
                <a:lnTo>
                  <a:pt x="4529328" y="2324100"/>
                </a:lnTo>
                <a:lnTo>
                  <a:pt x="4128516" y="2324100"/>
                </a:lnTo>
                <a:lnTo>
                  <a:pt x="4128516" y="2322576"/>
                </a:lnTo>
                <a:lnTo>
                  <a:pt x="4128516" y="2308860"/>
                </a:lnTo>
                <a:lnTo>
                  <a:pt x="4117848" y="2308860"/>
                </a:lnTo>
                <a:lnTo>
                  <a:pt x="4117848" y="2322576"/>
                </a:lnTo>
                <a:lnTo>
                  <a:pt x="4117848" y="2324100"/>
                </a:lnTo>
                <a:lnTo>
                  <a:pt x="3724656" y="2324100"/>
                </a:lnTo>
                <a:lnTo>
                  <a:pt x="3724656" y="2322576"/>
                </a:lnTo>
                <a:lnTo>
                  <a:pt x="3713988" y="2322576"/>
                </a:lnTo>
                <a:lnTo>
                  <a:pt x="3713988" y="2324100"/>
                </a:lnTo>
                <a:lnTo>
                  <a:pt x="3314700" y="2324100"/>
                </a:lnTo>
                <a:lnTo>
                  <a:pt x="3314700" y="2322576"/>
                </a:lnTo>
                <a:lnTo>
                  <a:pt x="3314700" y="2308860"/>
                </a:lnTo>
                <a:lnTo>
                  <a:pt x="3304032" y="2308860"/>
                </a:lnTo>
                <a:lnTo>
                  <a:pt x="3304032" y="2322576"/>
                </a:lnTo>
                <a:lnTo>
                  <a:pt x="3304032" y="2324100"/>
                </a:lnTo>
                <a:lnTo>
                  <a:pt x="2904744" y="2324100"/>
                </a:lnTo>
                <a:lnTo>
                  <a:pt x="2904744" y="2322576"/>
                </a:lnTo>
                <a:lnTo>
                  <a:pt x="2895600" y="2322576"/>
                </a:lnTo>
                <a:lnTo>
                  <a:pt x="2895600" y="2324100"/>
                </a:lnTo>
                <a:lnTo>
                  <a:pt x="2496312" y="2324100"/>
                </a:lnTo>
                <a:lnTo>
                  <a:pt x="2496312" y="2322576"/>
                </a:lnTo>
                <a:lnTo>
                  <a:pt x="2496312" y="2308860"/>
                </a:lnTo>
                <a:lnTo>
                  <a:pt x="2485644" y="2308860"/>
                </a:lnTo>
                <a:lnTo>
                  <a:pt x="2485644" y="2322576"/>
                </a:lnTo>
                <a:lnTo>
                  <a:pt x="2485644" y="2324100"/>
                </a:lnTo>
                <a:lnTo>
                  <a:pt x="2086356" y="2324100"/>
                </a:lnTo>
                <a:lnTo>
                  <a:pt x="2086356" y="2322576"/>
                </a:lnTo>
                <a:lnTo>
                  <a:pt x="2075688" y="2322576"/>
                </a:lnTo>
                <a:lnTo>
                  <a:pt x="2075688" y="2324100"/>
                </a:lnTo>
                <a:lnTo>
                  <a:pt x="1680972" y="2324100"/>
                </a:lnTo>
                <a:lnTo>
                  <a:pt x="1680972" y="2322576"/>
                </a:lnTo>
                <a:lnTo>
                  <a:pt x="1680972" y="2308860"/>
                </a:lnTo>
                <a:lnTo>
                  <a:pt x="1670304" y="2308860"/>
                </a:lnTo>
                <a:lnTo>
                  <a:pt x="1670304" y="2322576"/>
                </a:lnTo>
                <a:lnTo>
                  <a:pt x="1670304" y="2324100"/>
                </a:lnTo>
                <a:lnTo>
                  <a:pt x="1272540" y="2324100"/>
                </a:lnTo>
                <a:lnTo>
                  <a:pt x="1272540" y="2322576"/>
                </a:lnTo>
                <a:lnTo>
                  <a:pt x="1261872" y="2322576"/>
                </a:lnTo>
                <a:lnTo>
                  <a:pt x="1261872" y="2324100"/>
                </a:lnTo>
                <a:lnTo>
                  <a:pt x="865632" y="2324100"/>
                </a:lnTo>
                <a:lnTo>
                  <a:pt x="865632" y="2322576"/>
                </a:lnTo>
                <a:lnTo>
                  <a:pt x="865632" y="2308860"/>
                </a:lnTo>
                <a:lnTo>
                  <a:pt x="854964" y="2308860"/>
                </a:lnTo>
                <a:lnTo>
                  <a:pt x="854964" y="2322576"/>
                </a:lnTo>
                <a:lnTo>
                  <a:pt x="854964" y="2324100"/>
                </a:lnTo>
                <a:lnTo>
                  <a:pt x="455676" y="2324100"/>
                </a:lnTo>
                <a:lnTo>
                  <a:pt x="455676" y="2322576"/>
                </a:lnTo>
                <a:lnTo>
                  <a:pt x="445008" y="2322576"/>
                </a:lnTo>
                <a:lnTo>
                  <a:pt x="445008" y="2324100"/>
                </a:lnTo>
                <a:lnTo>
                  <a:pt x="64008" y="2324100"/>
                </a:lnTo>
                <a:lnTo>
                  <a:pt x="50292" y="2324100"/>
                </a:lnTo>
                <a:lnTo>
                  <a:pt x="48768" y="2324100"/>
                </a:lnTo>
                <a:lnTo>
                  <a:pt x="48768" y="2322576"/>
                </a:lnTo>
                <a:lnTo>
                  <a:pt x="48768" y="2308860"/>
                </a:lnTo>
                <a:lnTo>
                  <a:pt x="48768" y="2208276"/>
                </a:lnTo>
                <a:lnTo>
                  <a:pt x="50292" y="2208276"/>
                </a:lnTo>
                <a:lnTo>
                  <a:pt x="50292" y="2197608"/>
                </a:lnTo>
                <a:lnTo>
                  <a:pt x="48768" y="2197608"/>
                </a:lnTo>
                <a:lnTo>
                  <a:pt x="48768" y="2077212"/>
                </a:lnTo>
                <a:lnTo>
                  <a:pt x="50292" y="2077212"/>
                </a:lnTo>
                <a:lnTo>
                  <a:pt x="64008" y="2077212"/>
                </a:lnTo>
                <a:lnTo>
                  <a:pt x="64008" y="2066544"/>
                </a:lnTo>
                <a:lnTo>
                  <a:pt x="50292" y="2066544"/>
                </a:lnTo>
                <a:lnTo>
                  <a:pt x="48768" y="2066544"/>
                </a:lnTo>
                <a:lnTo>
                  <a:pt x="48768" y="1947672"/>
                </a:lnTo>
                <a:lnTo>
                  <a:pt x="50292" y="1947672"/>
                </a:lnTo>
                <a:lnTo>
                  <a:pt x="50292" y="1937004"/>
                </a:lnTo>
                <a:lnTo>
                  <a:pt x="48768" y="1937004"/>
                </a:lnTo>
                <a:lnTo>
                  <a:pt x="48768" y="1821180"/>
                </a:lnTo>
                <a:lnTo>
                  <a:pt x="50292" y="1821180"/>
                </a:lnTo>
                <a:lnTo>
                  <a:pt x="64008" y="1821180"/>
                </a:lnTo>
                <a:lnTo>
                  <a:pt x="64008" y="1812036"/>
                </a:lnTo>
                <a:lnTo>
                  <a:pt x="50292" y="1812036"/>
                </a:lnTo>
                <a:lnTo>
                  <a:pt x="48768" y="1812036"/>
                </a:lnTo>
                <a:lnTo>
                  <a:pt x="48768" y="1691640"/>
                </a:lnTo>
                <a:lnTo>
                  <a:pt x="50292" y="1691640"/>
                </a:lnTo>
                <a:lnTo>
                  <a:pt x="50292" y="1680972"/>
                </a:lnTo>
                <a:lnTo>
                  <a:pt x="48768" y="1680972"/>
                </a:lnTo>
                <a:lnTo>
                  <a:pt x="48768" y="1562100"/>
                </a:lnTo>
                <a:lnTo>
                  <a:pt x="50292" y="1562100"/>
                </a:lnTo>
                <a:lnTo>
                  <a:pt x="64008" y="1562100"/>
                </a:lnTo>
                <a:lnTo>
                  <a:pt x="64008" y="1551432"/>
                </a:lnTo>
                <a:lnTo>
                  <a:pt x="50292" y="1551432"/>
                </a:lnTo>
                <a:lnTo>
                  <a:pt x="48768" y="1551432"/>
                </a:lnTo>
                <a:lnTo>
                  <a:pt x="48768" y="1429512"/>
                </a:lnTo>
                <a:lnTo>
                  <a:pt x="50292" y="1429512"/>
                </a:lnTo>
                <a:lnTo>
                  <a:pt x="50292" y="1420368"/>
                </a:lnTo>
                <a:lnTo>
                  <a:pt x="48768" y="1420368"/>
                </a:lnTo>
                <a:lnTo>
                  <a:pt x="48768" y="1304544"/>
                </a:lnTo>
                <a:lnTo>
                  <a:pt x="50292" y="1304544"/>
                </a:lnTo>
                <a:lnTo>
                  <a:pt x="64008" y="1304544"/>
                </a:lnTo>
                <a:lnTo>
                  <a:pt x="64008" y="1293876"/>
                </a:lnTo>
                <a:lnTo>
                  <a:pt x="50292" y="1293876"/>
                </a:lnTo>
                <a:lnTo>
                  <a:pt x="48768" y="1293876"/>
                </a:lnTo>
                <a:lnTo>
                  <a:pt x="48768" y="1171956"/>
                </a:lnTo>
                <a:lnTo>
                  <a:pt x="50292" y="1171956"/>
                </a:lnTo>
                <a:lnTo>
                  <a:pt x="50292" y="1161288"/>
                </a:lnTo>
                <a:lnTo>
                  <a:pt x="48768" y="1161288"/>
                </a:lnTo>
                <a:lnTo>
                  <a:pt x="48768" y="1042416"/>
                </a:lnTo>
                <a:lnTo>
                  <a:pt x="50292" y="1042416"/>
                </a:lnTo>
                <a:lnTo>
                  <a:pt x="64008" y="1042416"/>
                </a:lnTo>
                <a:lnTo>
                  <a:pt x="64008" y="1031748"/>
                </a:lnTo>
                <a:lnTo>
                  <a:pt x="50292" y="1031748"/>
                </a:lnTo>
                <a:lnTo>
                  <a:pt x="48768" y="1031748"/>
                </a:lnTo>
                <a:lnTo>
                  <a:pt x="48768" y="917448"/>
                </a:lnTo>
                <a:lnTo>
                  <a:pt x="50292" y="917448"/>
                </a:lnTo>
                <a:lnTo>
                  <a:pt x="50292" y="906780"/>
                </a:lnTo>
                <a:lnTo>
                  <a:pt x="48768" y="906780"/>
                </a:lnTo>
                <a:lnTo>
                  <a:pt x="48768" y="787908"/>
                </a:lnTo>
                <a:lnTo>
                  <a:pt x="50292" y="787908"/>
                </a:lnTo>
                <a:lnTo>
                  <a:pt x="64008" y="787908"/>
                </a:lnTo>
                <a:lnTo>
                  <a:pt x="64008" y="777240"/>
                </a:lnTo>
                <a:lnTo>
                  <a:pt x="50292" y="777240"/>
                </a:lnTo>
                <a:lnTo>
                  <a:pt x="48768" y="777240"/>
                </a:lnTo>
                <a:lnTo>
                  <a:pt x="48768" y="656844"/>
                </a:lnTo>
                <a:lnTo>
                  <a:pt x="50292" y="656844"/>
                </a:lnTo>
                <a:lnTo>
                  <a:pt x="50292" y="647700"/>
                </a:lnTo>
                <a:lnTo>
                  <a:pt x="48768" y="647700"/>
                </a:lnTo>
                <a:lnTo>
                  <a:pt x="48768" y="527304"/>
                </a:lnTo>
                <a:lnTo>
                  <a:pt x="50292" y="527304"/>
                </a:lnTo>
                <a:lnTo>
                  <a:pt x="64008" y="527304"/>
                </a:lnTo>
                <a:lnTo>
                  <a:pt x="64008" y="516636"/>
                </a:lnTo>
                <a:lnTo>
                  <a:pt x="50292" y="516636"/>
                </a:lnTo>
                <a:lnTo>
                  <a:pt x="48768" y="516636"/>
                </a:lnTo>
                <a:lnTo>
                  <a:pt x="48768" y="399288"/>
                </a:lnTo>
                <a:lnTo>
                  <a:pt x="50292" y="399288"/>
                </a:lnTo>
                <a:lnTo>
                  <a:pt x="50292" y="388620"/>
                </a:lnTo>
                <a:lnTo>
                  <a:pt x="48768" y="388620"/>
                </a:lnTo>
                <a:lnTo>
                  <a:pt x="48768" y="269748"/>
                </a:lnTo>
                <a:lnTo>
                  <a:pt x="50292" y="269748"/>
                </a:lnTo>
                <a:lnTo>
                  <a:pt x="64008" y="269748"/>
                </a:lnTo>
                <a:lnTo>
                  <a:pt x="64008" y="259080"/>
                </a:lnTo>
                <a:lnTo>
                  <a:pt x="50292" y="259080"/>
                </a:lnTo>
                <a:lnTo>
                  <a:pt x="48768" y="259080"/>
                </a:lnTo>
                <a:lnTo>
                  <a:pt x="48768" y="140208"/>
                </a:lnTo>
                <a:lnTo>
                  <a:pt x="50292" y="140208"/>
                </a:lnTo>
                <a:lnTo>
                  <a:pt x="50292" y="129540"/>
                </a:lnTo>
                <a:lnTo>
                  <a:pt x="48768" y="129540"/>
                </a:lnTo>
                <a:lnTo>
                  <a:pt x="48768" y="10668"/>
                </a:lnTo>
                <a:lnTo>
                  <a:pt x="50292" y="10668"/>
                </a:lnTo>
                <a:lnTo>
                  <a:pt x="64008" y="10668"/>
                </a:lnTo>
                <a:lnTo>
                  <a:pt x="64008" y="0"/>
                </a:lnTo>
                <a:lnTo>
                  <a:pt x="50292" y="0"/>
                </a:lnTo>
                <a:lnTo>
                  <a:pt x="24384" y="0"/>
                </a:lnTo>
                <a:lnTo>
                  <a:pt x="0" y="0"/>
                </a:lnTo>
                <a:lnTo>
                  <a:pt x="0" y="10668"/>
                </a:lnTo>
                <a:lnTo>
                  <a:pt x="24384" y="10668"/>
                </a:lnTo>
                <a:lnTo>
                  <a:pt x="38100" y="10668"/>
                </a:lnTo>
                <a:lnTo>
                  <a:pt x="38100" y="129540"/>
                </a:lnTo>
                <a:lnTo>
                  <a:pt x="24384" y="129540"/>
                </a:lnTo>
                <a:lnTo>
                  <a:pt x="24384" y="140208"/>
                </a:lnTo>
                <a:lnTo>
                  <a:pt x="38100" y="140208"/>
                </a:lnTo>
                <a:lnTo>
                  <a:pt x="38100" y="259080"/>
                </a:lnTo>
                <a:lnTo>
                  <a:pt x="24384" y="259080"/>
                </a:lnTo>
                <a:lnTo>
                  <a:pt x="0" y="259080"/>
                </a:lnTo>
                <a:lnTo>
                  <a:pt x="0" y="269748"/>
                </a:lnTo>
                <a:lnTo>
                  <a:pt x="24384" y="269748"/>
                </a:lnTo>
                <a:lnTo>
                  <a:pt x="38100" y="269748"/>
                </a:lnTo>
                <a:lnTo>
                  <a:pt x="38100" y="388620"/>
                </a:lnTo>
                <a:lnTo>
                  <a:pt x="24384" y="388620"/>
                </a:lnTo>
                <a:lnTo>
                  <a:pt x="24384" y="399288"/>
                </a:lnTo>
                <a:lnTo>
                  <a:pt x="38100" y="399288"/>
                </a:lnTo>
                <a:lnTo>
                  <a:pt x="38100" y="516636"/>
                </a:lnTo>
                <a:lnTo>
                  <a:pt x="24384" y="516636"/>
                </a:lnTo>
                <a:lnTo>
                  <a:pt x="0" y="516636"/>
                </a:lnTo>
                <a:lnTo>
                  <a:pt x="0" y="527304"/>
                </a:lnTo>
                <a:lnTo>
                  <a:pt x="24384" y="527304"/>
                </a:lnTo>
                <a:lnTo>
                  <a:pt x="38100" y="527304"/>
                </a:lnTo>
                <a:lnTo>
                  <a:pt x="38100" y="647700"/>
                </a:lnTo>
                <a:lnTo>
                  <a:pt x="24384" y="647700"/>
                </a:lnTo>
                <a:lnTo>
                  <a:pt x="24384" y="656844"/>
                </a:lnTo>
                <a:lnTo>
                  <a:pt x="38100" y="656844"/>
                </a:lnTo>
                <a:lnTo>
                  <a:pt x="38100" y="777240"/>
                </a:lnTo>
                <a:lnTo>
                  <a:pt x="24384" y="777240"/>
                </a:lnTo>
                <a:lnTo>
                  <a:pt x="0" y="777240"/>
                </a:lnTo>
                <a:lnTo>
                  <a:pt x="0" y="787908"/>
                </a:lnTo>
                <a:lnTo>
                  <a:pt x="24384" y="787908"/>
                </a:lnTo>
                <a:lnTo>
                  <a:pt x="38100" y="787908"/>
                </a:lnTo>
                <a:lnTo>
                  <a:pt x="38100" y="906780"/>
                </a:lnTo>
                <a:lnTo>
                  <a:pt x="24384" y="906780"/>
                </a:lnTo>
                <a:lnTo>
                  <a:pt x="24384" y="917448"/>
                </a:lnTo>
                <a:lnTo>
                  <a:pt x="38100" y="917448"/>
                </a:lnTo>
                <a:lnTo>
                  <a:pt x="38100" y="1031748"/>
                </a:lnTo>
                <a:lnTo>
                  <a:pt x="24384" y="1031748"/>
                </a:lnTo>
                <a:lnTo>
                  <a:pt x="0" y="1031748"/>
                </a:lnTo>
                <a:lnTo>
                  <a:pt x="0" y="1042416"/>
                </a:lnTo>
                <a:lnTo>
                  <a:pt x="24384" y="1042416"/>
                </a:lnTo>
                <a:lnTo>
                  <a:pt x="38100" y="1042416"/>
                </a:lnTo>
                <a:lnTo>
                  <a:pt x="38100" y="1161288"/>
                </a:lnTo>
                <a:lnTo>
                  <a:pt x="24384" y="1161288"/>
                </a:lnTo>
                <a:lnTo>
                  <a:pt x="24384" y="1171956"/>
                </a:lnTo>
                <a:lnTo>
                  <a:pt x="38100" y="1171956"/>
                </a:lnTo>
                <a:lnTo>
                  <a:pt x="38100" y="1293876"/>
                </a:lnTo>
                <a:lnTo>
                  <a:pt x="24384" y="1293876"/>
                </a:lnTo>
                <a:lnTo>
                  <a:pt x="0" y="1293876"/>
                </a:lnTo>
                <a:lnTo>
                  <a:pt x="0" y="1304544"/>
                </a:lnTo>
                <a:lnTo>
                  <a:pt x="24384" y="1304544"/>
                </a:lnTo>
                <a:lnTo>
                  <a:pt x="38100" y="1304544"/>
                </a:lnTo>
                <a:lnTo>
                  <a:pt x="38100" y="1420368"/>
                </a:lnTo>
                <a:lnTo>
                  <a:pt x="24384" y="1420368"/>
                </a:lnTo>
                <a:lnTo>
                  <a:pt x="24384" y="1429512"/>
                </a:lnTo>
                <a:lnTo>
                  <a:pt x="38100" y="1429512"/>
                </a:lnTo>
                <a:lnTo>
                  <a:pt x="38100" y="1551432"/>
                </a:lnTo>
                <a:lnTo>
                  <a:pt x="24384" y="1551432"/>
                </a:lnTo>
                <a:lnTo>
                  <a:pt x="0" y="1551432"/>
                </a:lnTo>
                <a:lnTo>
                  <a:pt x="0" y="1562100"/>
                </a:lnTo>
                <a:lnTo>
                  <a:pt x="24384" y="1562100"/>
                </a:lnTo>
                <a:lnTo>
                  <a:pt x="38100" y="1562100"/>
                </a:lnTo>
                <a:lnTo>
                  <a:pt x="38100" y="1680972"/>
                </a:lnTo>
                <a:lnTo>
                  <a:pt x="24384" y="1680972"/>
                </a:lnTo>
                <a:lnTo>
                  <a:pt x="24384" y="1691640"/>
                </a:lnTo>
                <a:lnTo>
                  <a:pt x="38100" y="1691640"/>
                </a:lnTo>
                <a:lnTo>
                  <a:pt x="38100" y="1812036"/>
                </a:lnTo>
                <a:lnTo>
                  <a:pt x="24384" y="1812036"/>
                </a:lnTo>
                <a:lnTo>
                  <a:pt x="0" y="1812036"/>
                </a:lnTo>
                <a:lnTo>
                  <a:pt x="0" y="1821180"/>
                </a:lnTo>
                <a:lnTo>
                  <a:pt x="24384" y="1821180"/>
                </a:lnTo>
                <a:lnTo>
                  <a:pt x="38100" y="1821180"/>
                </a:lnTo>
                <a:lnTo>
                  <a:pt x="38100" y="1937004"/>
                </a:lnTo>
                <a:lnTo>
                  <a:pt x="24384" y="1937004"/>
                </a:lnTo>
                <a:lnTo>
                  <a:pt x="24384" y="1947672"/>
                </a:lnTo>
                <a:lnTo>
                  <a:pt x="38100" y="1947672"/>
                </a:lnTo>
                <a:lnTo>
                  <a:pt x="38100" y="2066544"/>
                </a:lnTo>
                <a:lnTo>
                  <a:pt x="24384" y="2066544"/>
                </a:lnTo>
                <a:lnTo>
                  <a:pt x="0" y="2066544"/>
                </a:lnTo>
                <a:lnTo>
                  <a:pt x="0" y="2077212"/>
                </a:lnTo>
                <a:lnTo>
                  <a:pt x="24384" y="2077212"/>
                </a:lnTo>
                <a:lnTo>
                  <a:pt x="38100" y="2077212"/>
                </a:lnTo>
                <a:lnTo>
                  <a:pt x="38100" y="2197608"/>
                </a:lnTo>
                <a:lnTo>
                  <a:pt x="24384" y="2197608"/>
                </a:lnTo>
                <a:lnTo>
                  <a:pt x="24384" y="2208276"/>
                </a:lnTo>
                <a:lnTo>
                  <a:pt x="38100" y="2208276"/>
                </a:lnTo>
                <a:lnTo>
                  <a:pt x="38100" y="2308860"/>
                </a:lnTo>
                <a:lnTo>
                  <a:pt x="38100" y="2322576"/>
                </a:lnTo>
                <a:lnTo>
                  <a:pt x="38100" y="2324100"/>
                </a:lnTo>
                <a:lnTo>
                  <a:pt x="24384" y="2324100"/>
                </a:lnTo>
                <a:lnTo>
                  <a:pt x="0" y="2324100"/>
                </a:lnTo>
                <a:lnTo>
                  <a:pt x="0" y="2334768"/>
                </a:lnTo>
                <a:lnTo>
                  <a:pt x="24384" y="2334768"/>
                </a:lnTo>
                <a:lnTo>
                  <a:pt x="38100" y="2334768"/>
                </a:lnTo>
                <a:lnTo>
                  <a:pt x="38100" y="2350008"/>
                </a:lnTo>
                <a:lnTo>
                  <a:pt x="38100" y="2375916"/>
                </a:lnTo>
                <a:lnTo>
                  <a:pt x="48768" y="2375916"/>
                </a:lnTo>
                <a:lnTo>
                  <a:pt x="48768" y="2350008"/>
                </a:lnTo>
                <a:lnTo>
                  <a:pt x="48768" y="2334768"/>
                </a:lnTo>
                <a:lnTo>
                  <a:pt x="50292" y="2334768"/>
                </a:lnTo>
                <a:lnTo>
                  <a:pt x="64008" y="2334768"/>
                </a:lnTo>
                <a:lnTo>
                  <a:pt x="445008" y="2334768"/>
                </a:lnTo>
                <a:lnTo>
                  <a:pt x="445008" y="2350008"/>
                </a:lnTo>
                <a:lnTo>
                  <a:pt x="455676" y="2350008"/>
                </a:lnTo>
                <a:lnTo>
                  <a:pt x="455676" y="2334768"/>
                </a:lnTo>
                <a:lnTo>
                  <a:pt x="854964" y="2334768"/>
                </a:lnTo>
                <a:lnTo>
                  <a:pt x="854964" y="2350008"/>
                </a:lnTo>
                <a:lnTo>
                  <a:pt x="854964" y="2375916"/>
                </a:lnTo>
                <a:lnTo>
                  <a:pt x="865632" y="2375916"/>
                </a:lnTo>
                <a:lnTo>
                  <a:pt x="865632" y="2350008"/>
                </a:lnTo>
                <a:lnTo>
                  <a:pt x="865632" y="2334768"/>
                </a:lnTo>
                <a:lnTo>
                  <a:pt x="1261872" y="2334768"/>
                </a:lnTo>
                <a:lnTo>
                  <a:pt x="1261872" y="2350008"/>
                </a:lnTo>
                <a:lnTo>
                  <a:pt x="1272540" y="2350008"/>
                </a:lnTo>
                <a:lnTo>
                  <a:pt x="1272540" y="2334768"/>
                </a:lnTo>
                <a:lnTo>
                  <a:pt x="1670304" y="2334768"/>
                </a:lnTo>
                <a:lnTo>
                  <a:pt x="1670304" y="2350008"/>
                </a:lnTo>
                <a:lnTo>
                  <a:pt x="1670304" y="2375916"/>
                </a:lnTo>
                <a:lnTo>
                  <a:pt x="1680972" y="2375916"/>
                </a:lnTo>
                <a:lnTo>
                  <a:pt x="1680972" y="2350008"/>
                </a:lnTo>
                <a:lnTo>
                  <a:pt x="1680972" y="2334768"/>
                </a:lnTo>
                <a:lnTo>
                  <a:pt x="2075688" y="2334768"/>
                </a:lnTo>
                <a:lnTo>
                  <a:pt x="2075688" y="2350008"/>
                </a:lnTo>
                <a:lnTo>
                  <a:pt x="2086356" y="2350008"/>
                </a:lnTo>
                <a:lnTo>
                  <a:pt x="2086356" y="2334768"/>
                </a:lnTo>
                <a:lnTo>
                  <a:pt x="2485644" y="2334768"/>
                </a:lnTo>
                <a:lnTo>
                  <a:pt x="2485644" y="2350008"/>
                </a:lnTo>
                <a:lnTo>
                  <a:pt x="2485644" y="2375916"/>
                </a:lnTo>
                <a:lnTo>
                  <a:pt x="2496312" y="2375916"/>
                </a:lnTo>
                <a:lnTo>
                  <a:pt x="2496312" y="2350008"/>
                </a:lnTo>
                <a:lnTo>
                  <a:pt x="2496312" y="2334768"/>
                </a:lnTo>
                <a:lnTo>
                  <a:pt x="2895600" y="2334768"/>
                </a:lnTo>
                <a:lnTo>
                  <a:pt x="2895600" y="2350008"/>
                </a:lnTo>
                <a:lnTo>
                  <a:pt x="2904744" y="2350008"/>
                </a:lnTo>
                <a:lnTo>
                  <a:pt x="2904744" y="2334768"/>
                </a:lnTo>
                <a:lnTo>
                  <a:pt x="3304032" y="2334768"/>
                </a:lnTo>
                <a:lnTo>
                  <a:pt x="3304032" y="2350008"/>
                </a:lnTo>
                <a:lnTo>
                  <a:pt x="3304032" y="2375916"/>
                </a:lnTo>
                <a:lnTo>
                  <a:pt x="3314700" y="2375916"/>
                </a:lnTo>
                <a:lnTo>
                  <a:pt x="3314700" y="2350008"/>
                </a:lnTo>
                <a:lnTo>
                  <a:pt x="3314700" y="2334768"/>
                </a:lnTo>
                <a:lnTo>
                  <a:pt x="3713988" y="2334768"/>
                </a:lnTo>
                <a:lnTo>
                  <a:pt x="3713988" y="2350008"/>
                </a:lnTo>
                <a:lnTo>
                  <a:pt x="3724656" y="2350008"/>
                </a:lnTo>
                <a:lnTo>
                  <a:pt x="3724656" y="2334768"/>
                </a:lnTo>
                <a:lnTo>
                  <a:pt x="4117848" y="2334768"/>
                </a:lnTo>
                <a:lnTo>
                  <a:pt x="4117848" y="2350008"/>
                </a:lnTo>
                <a:lnTo>
                  <a:pt x="4117848" y="2375916"/>
                </a:lnTo>
                <a:lnTo>
                  <a:pt x="4128516" y="2375916"/>
                </a:lnTo>
                <a:lnTo>
                  <a:pt x="4128516" y="2350008"/>
                </a:lnTo>
                <a:lnTo>
                  <a:pt x="4128516" y="2334768"/>
                </a:lnTo>
                <a:lnTo>
                  <a:pt x="4529328" y="2334768"/>
                </a:lnTo>
                <a:lnTo>
                  <a:pt x="4529328" y="2350008"/>
                </a:lnTo>
                <a:lnTo>
                  <a:pt x="4539996" y="2350008"/>
                </a:lnTo>
                <a:lnTo>
                  <a:pt x="4539996" y="2334768"/>
                </a:lnTo>
                <a:lnTo>
                  <a:pt x="4934712" y="2334768"/>
                </a:lnTo>
                <a:lnTo>
                  <a:pt x="4934712" y="2350008"/>
                </a:lnTo>
                <a:lnTo>
                  <a:pt x="4934712" y="2375916"/>
                </a:lnTo>
                <a:lnTo>
                  <a:pt x="4945380" y="2375916"/>
                </a:lnTo>
                <a:lnTo>
                  <a:pt x="4945380" y="2350008"/>
                </a:lnTo>
                <a:lnTo>
                  <a:pt x="4945380" y="2334768"/>
                </a:lnTo>
                <a:lnTo>
                  <a:pt x="5343144" y="2334768"/>
                </a:lnTo>
                <a:lnTo>
                  <a:pt x="5343144" y="2350008"/>
                </a:lnTo>
                <a:lnTo>
                  <a:pt x="5353812" y="2350008"/>
                </a:lnTo>
                <a:lnTo>
                  <a:pt x="5353812" y="2334768"/>
                </a:lnTo>
                <a:lnTo>
                  <a:pt x="5753100" y="2334768"/>
                </a:lnTo>
                <a:lnTo>
                  <a:pt x="5753100" y="2350008"/>
                </a:lnTo>
                <a:lnTo>
                  <a:pt x="5753100" y="2375916"/>
                </a:lnTo>
                <a:lnTo>
                  <a:pt x="5763768" y="2375916"/>
                </a:lnTo>
                <a:lnTo>
                  <a:pt x="5763768" y="2350008"/>
                </a:lnTo>
                <a:lnTo>
                  <a:pt x="5763768" y="2322576"/>
                </a:lnTo>
                <a:lnTo>
                  <a:pt x="5763768" y="23088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2" name="object 8"/>
          <p:cNvSpPr txBox="1"/>
          <p:nvPr/>
        </p:nvSpPr>
        <p:spPr>
          <a:xfrm>
            <a:off x="6065081" y="1678493"/>
            <a:ext cx="281828" cy="2432385"/>
          </a:xfrm>
          <a:prstGeom prst="rect">
            <a:avLst/>
          </a:prstGeom>
        </p:spPr>
        <p:txBody>
          <a:bodyPr vert="horz" wrap="square" lIns="0" tIns="10085" rIns="0" bIns="0" rtlCol="0">
            <a:spAutoFit/>
          </a:bodyPr>
          <a:lstStyle/>
          <a:p>
            <a:pPr marL="39223" marR="4483" indent="-28576">
              <a:lnSpc>
                <a:spcPct val="115799"/>
              </a:lnSpc>
              <a:spcBef>
                <a:spcPts val="79"/>
              </a:spcBef>
            </a:pPr>
            <a:r>
              <a:rPr sz="1059" b="1" spc="-22" dirty="0">
                <a:latin typeface="Arial"/>
                <a:cs typeface="Arial"/>
              </a:rPr>
              <a:t>RU 160</a:t>
            </a:r>
            <a:endParaRPr sz="1059" dirty="0">
              <a:latin typeface="Arial"/>
              <a:cs typeface="Arial"/>
            </a:endParaRPr>
          </a:p>
          <a:p>
            <a:pPr marR="4483" algn="r">
              <a:spcBef>
                <a:spcPts val="543"/>
              </a:spcBef>
            </a:pPr>
            <a:r>
              <a:rPr sz="1059" b="1" spc="-22" dirty="0">
                <a:latin typeface="Arial"/>
                <a:cs typeface="Arial"/>
              </a:rPr>
              <a:t>140</a:t>
            </a:r>
            <a:endParaRPr sz="1059" dirty="0">
              <a:latin typeface="Arial"/>
              <a:cs typeface="Arial"/>
            </a:endParaRPr>
          </a:p>
          <a:p>
            <a:pPr marR="4483" algn="r">
              <a:spcBef>
                <a:spcPts val="507"/>
              </a:spcBef>
            </a:pPr>
            <a:r>
              <a:rPr sz="1059" b="1" spc="-22" dirty="0">
                <a:latin typeface="Arial"/>
                <a:cs typeface="Arial"/>
              </a:rPr>
              <a:t>120</a:t>
            </a:r>
            <a:endParaRPr sz="1059" dirty="0">
              <a:latin typeface="Arial"/>
              <a:cs typeface="Arial"/>
            </a:endParaRPr>
          </a:p>
          <a:p>
            <a:pPr marR="4483" algn="r">
              <a:spcBef>
                <a:spcPts val="538"/>
              </a:spcBef>
            </a:pPr>
            <a:r>
              <a:rPr sz="1059" b="1" spc="-22" dirty="0">
                <a:latin typeface="Arial"/>
                <a:cs typeface="Arial"/>
              </a:rPr>
              <a:t>100</a:t>
            </a:r>
            <a:endParaRPr sz="1059" dirty="0">
              <a:latin typeface="Arial"/>
              <a:cs typeface="Arial"/>
            </a:endParaRPr>
          </a:p>
          <a:p>
            <a:pPr marR="5043" algn="r">
              <a:spcBef>
                <a:spcPts val="512"/>
              </a:spcBef>
            </a:pPr>
            <a:r>
              <a:rPr sz="1059" b="1" spc="-22" dirty="0">
                <a:latin typeface="Arial"/>
                <a:cs typeface="Arial"/>
              </a:rPr>
              <a:t>80</a:t>
            </a:r>
            <a:endParaRPr sz="1059" dirty="0">
              <a:latin typeface="Arial"/>
              <a:cs typeface="Arial"/>
            </a:endParaRPr>
          </a:p>
          <a:p>
            <a:pPr marR="5043" algn="r">
              <a:spcBef>
                <a:spcPts val="538"/>
              </a:spcBef>
            </a:pPr>
            <a:r>
              <a:rPr sz="1059" b="1" spc="-22" dirty="0">
                <a:latin typeface="Arial"/>
                <a:cs typeface="Arial"/>
              </a:rPr>
              <a:t>60</a:t>
            </a:r>
            <a:endParaRPr sz="1059" dirty="0">
              <a:latin typeface="Arial"/>
              <a:cs typeface="Arial"/>
            </a:endParaRPr>
          </a:p>
          <a:p>
            <a:pPr marR="5043" algn="r">
              <a:spcBef>
                <a:spcPts val="521"/>
              </a:spcBef>
            </a:pPr>
            <a:r>
              <a:rPr sz="1059" b="1" spc="-22" dirty="0">
                <a:latin typeface="Arial"/>
                <a:cs typeface="Arial"/>
              </a:rPr>
              <a:t>40</a:t>
            </a:r>
            <a:endParaRPr sz="1059" dirty="0">
              <a:latin typeface="Arial"/>
              <a:cs typeface="Arial"/>
            </a:endParaRPr>
          </a:p>
          <a:p>
            <a:pPr marR="5043" algn="r">
              <a:spcBef>
                <a:spcPts val="529"/>
              </a:spcBef>
            </a:pPr>
            <a:r>
              <a:rPr sz="1059" b="1" spc="-22" dirty="0">
                <a:latin typeface="Arial"/>
                <a:cs typeface="Arial"/>
              </a:rPr>
              <a:t>20</a:t>
            </a:r>
            <a:endParaRPr sz="1059" dirty="0">
              <a:latin typeface="Arial"/>
              <a:cs typeface="Arial"/>
            </a:endParaRPr>
          </a:p>
          <a:p>
            <a:pPr marR="6164" algn="r">
              <a:spcBef>
                <a:spcPts val="507"/>
              </a:spcBef>
            </a:pPr>
            <a:r>
              <a:rPr sz="1059" b="1" spc="-44" dirty="0">
                <a:latin typeface="Arial"/>
                <a:cs typeface="Arial"/>
              </a:rPr>
              <a:t>0</a:t>
            </a:r>
            <a:endParaRPr sz="1059" dirty="0">
              <a:latin typeface="Arial"/>
              <a:cs typeface="Arial"/>
            </a:endParaRPr>
          </a:p>
          <a:p>
            <a:pPr marR="6724" algn="r">
              <a:spcBef>
                <a:spcPts val="516"/>
              </a:spcBef>
            </a:pPr>
            <a:r>
              <a:rPr sz="1059" b="1" dirty="0">
                <a:latin typeface="Arial"/>
                <a:cs typeface="Arial"/>
              </a:rPr>
              <a:t>-</a:t>
            </a:r>
            <a:r>
              <a:rPr sz="1059" b="1" spc="-22" dirty="0">
                <a:latin typeface="Arial"/>
                <a:cs typeface="Arial"/>
              </a:rPr>
              <a:t>20</a:t>
            </a:r>
            <a:endParaRPr sz="1059" dirty="0">
              <a:latin typeface="Arial"/>
              <a:cs typeface="Arial"/>
            </a:endParaRPr>
          </a:p>
        </p:txBody>
      </p:sp>
      <p:grpSp>
        <p:nvGrpSpPr>
          <p:cNvPr id="13" name="object 9"/>
          <p:cNvGrpSpPr/>
          <p:nvPr/>
        </p:nvGrpSpPr>
        <p:grpSpPr>
          <a:xfrm>
            <a:off x="6725168" y="1860623"/>
            <a:ext cx="4154021" cy="1596277"/>
            <a:chOff x="3204972" y="3236976"/>
            <a:chExt cx="4707890" cy="1809114"/>
          </a:xfrm>
        </p:grpSpPr>
        <p:pic>
          <p:nvPicPr>
            <p:cNvPr id="14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4972" y="3236976"/>
              <a:ext cx="1447800" cy="1808988"/>
            </a:xfrm>
            <a:prstGeom prst="rect">
              <a:avLst/>
            </a:prstGeom>
          </p:spPr>
        </p:pic>
        <p:pic>
          <p:nvPicPr>
            <p:cNvPr id="15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38700" y="4334256"/>
              <a:ext cx="1444752" cy="694690"/>
            </a:xfrm>
            <a:prstGeom prst="rect">
              <a:avLst/>
            </a:prstGeom>
          </p:spPr>
        </p:pic>
        <p:pic>
          <p:nvPicPr>
            <p:cNvPr id="16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26707" y="3887724"/>
              <a:ext cx="1485900" cy="1121537"/>
            </a:xfrm>
            <a:prstGeom prst="rect">
              <a:avLst/>
            </a:prstGeom>
          </p:spPr>
        </p:pic>
      </p:grpSp>
      <p:sp>
        <p:nvSpPr>
          <p:cNvPr id="17" name="object 13"/>
          <p:cNvSpPr txBox="1"/>
          <p:nvPr/>
        </p:nvSpPr>
        <p:spPr>
          <a:xfrm>
            <a:off x="6697745" y="3927923"/>
            <a:ext cx="369794" cy="178269"/>
          </a:xfrm>
          <a:prstGeom prst="rect">
            <a:avLst/>
          </a:prstGeom>
        </p:spPr>
        <p:txBody>
          <a:bodyPr vert="horz" wrap="square" lIns="0" tIns="15128" rIns="0" bIns="0" rtlCol="0">
            <a:spAutoFit/>
          </a:bodyPr>
          <a:lstStyle/>
          <a:p>
            <a:pPr marL="11206">
              <a:spcBef>
                <a:spcPts val="119"/>
              </a:spcBef>
            </a:pPr>
            <a:r>
              <a:rPr sz="1059" b="1" dirty="0">
                <a:latin typeface="Arial"/>
                <a:cs typeface="Arial"/>
              </a:rPr>
              <a:t>500</a:t>
            </a:r>
            <a:r>
              <a:rPr sz="1059" b="1" spc="53" dirty="0">
                <a:latin typeface="Arial"/>
                <a:cs typeface="Arial"/>
              </a:rPr>
              <a:t> </a:t>
            </a:r>
            <a:r>
              <a:rPr sz="1059" b="1" spc="-53" dirty="0">
                <a:latin typeface="Arial"/>
                <a:cs typeface="Arial"/>
              </a:rPr>
              <a:t>s</a:t>
            </a:r>
            <a:endParaRPr sz="1059">
              <a:latin typeface="Arial"/>
              <a:cs typeface="Arial"/>
            </a:endParaRPr>
          </a:p>
        </p:txBody>
      </p:sp>
      <p:sp>
        <p:nvSpPr>
          <p:cNvPr id="18" name="object 14"/>
          <p:cNvSpPr/>
          <p:nvPr/>
        </p:nvSpPr>
        <p:spPr>
          <a:xfrm>
            <a:off x="6500553" y="4048060"/>
            <a:ext cx="730624" cy="59391"/>
          </a:xfrm>
          <a:custGeom>
            <a:avLst/>
            <a:gdLst/>
            <a:ahLst/>
            <a:cxnLst/>
            <a:rect l="l" t="t" r="r" b="b"/>
            <a:pathLst>
              <a:path w="828039" h="67310">
                <a:moveTo>
                  <a:pt x="827532" y="0"/>
                </a:moveTo>
                <a:lnTo>
                  <a:pt x="816864" y="0"/>
                </a:lnTo>
                <a:lnTo>
                  <a:pt x="816864" y="56388"/>
                </a:lnTo>
                <a:lnTo>
                  <a:pt x="10668" y="56388"/>
                </a:lnTo>
                <a:lnTo>
                  <a:pt x="10668" y="0"/>
                </a:lnTo>
                <a:lnTo>
                  <a:pt x="0" y="0"/>
                </a:lnTo>
                <a:lnTo>
                  <a:pt x="0" y="62484"/>
                </a:lnTo>
                <a:lnTo>
                  <a:pt x="4572" y="62484"/>
                </a:lnTo>
                <a:lnTo>
                  <a:pt x="4572" y="67056"/>
                </a:lnTo>
                <a:lnTo>
                  <a:pt x="821436" y="67056"/>
                </a:lnTo>
                <a:lnTo>
                  <a:pt x="821436" y="62484"/>
                </a:lnTo>
                <a:lnTo>
                  <a:pt x="827532" y="62484"/>
                </a:lnTo>
                <a:lnTo>
                  <a:pt x="8275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9" name="object 15"/>
          <p:cNvSpPr txBox="1"/>
          <p:nvPr/>
        </p:nvSpPr>
        <p:spPr>
          <a:xfrm>
            <a:off x="6610352" y="1633855"/>
            <a:ext cx="1033743" cy="190102"/>
          </a:xfrm>
          <a:prstGeom prst="rect">
            <a:avLst/>
          </a:prstGeom>
        </p:spPr>
        <p:txBody>
          <a:bodyPr vert="horz" wrap="square" lIns="0" tIns="13447" rIns="0" bIns="0" rtlCol="0">
            <a:spAutoFit/>
          </a:bodyPr>
          <a:lstStyle/>
          <a:p>
            <a:pPr marL="11206">
              <a:spcBef>
                <a:spcPts val="106"/>
              </a:spcBef>
            </a:pPr>
            <a:r>
              <a:rPr sz="1147" b="1" dirty="0">
                <a:latin typeface="Arial"/>
                <a:cs typeface="Arial"/>
              </a:rPr>
              <a:t>Active</a:t>
            </a:r>
            <a:r>
              <a:rPr sz="1147" b="1" spc="18" dirty="0">
                <a:latin typeface="Arial"/>
                <a:cs typeface="Arial"/>
              </a:rPr>
              <a:t> </a:t>
            </a:r>
            <a:r>
              <a:rPr sz="1147" b="1" spc="-9" dirty="0">
                <a:latin typeface="Arial"/>
                <a:cs typeface="Arial"/>
              </a:rPr>
              <a:t>surface</a:t>
            </a:r>
            <a:endParaRPr sz="1147">
              <a:latin typeface="Arial"/>
              <a:cs typeface="Arial"/>
            </a:endParaRPr>
          </a:p>
        </p:txBody>
      </p:sp>
      <p:sp>
        <p:nvSpPr>
          <p:cNvPr id="20" name="object 16"/>
          <p:cNvSpPr txBox="1"/>
          <p:nvPr/>
        </p:nvSpPr>
        <p:spPr>
          <a:xfrm>
            <a:off x="7872091" y="1633855"/>
            <a:ext cx="1304365" cy="190102"/>
          </a:xfrm>
          <a:prstGeom prst="rect">
            <a:avLst/>
          </a:prstGeom>
        </p:spPr>
        <p:txBody>
          <a:bodyPr vert="horz" wrap="square" lIns="0" tIns="13447" rIns="0" bIns="0" rtlCol="0">
            <a:spAutoFit/>
          </a:bodyPr>
          <a:lstStyle/>
          <a:p>
            <a:pPr marL="11206">
              <a:spcBef>
                <a:spcPts val="106"/>
              </a:spcBef>
            </a:pPr>
            <a:r>
              <a:rPr sz="1147" b="1" dirty="0">
                <a:latin typeface="Arial"/>
                <a:cs typeface="Arial"/>
              </a:rPr>
              <a:t>Reference</a:t>
            </a:r>
            <a:r>
              <a:rPr sz="1147" b="1" spc="31" dirty="0">
                <a:latin typeface="Arial"/>
                <a:cs typeface="Arial"/>
              </a:rPr>
              <a:t> </a:t>
            </a:r>
            <a:r>
              <a:rPr sz="1147" b="1" spc="-9" dirty="0">
                <a:latin typeface="Arial"/>
                <a:cs typeface="Arial"/>
              </a:rPr>
              <a:t>surface</a:t>
            </a:r>
            <a:endParaRPr sz="1147" dirty="0">
              <a:latin typeface="Arial"/>
              <a:cs typeface="Arial"/>
            </a:endParaRPr>
          </a:p>
        </p:txBody>
      </p:sp>
      <p:sp>
        <p:nvSpPr>
          <p:cNvPr id="21" name="object 17"/>
          <p:cNvSpPr txBox="1"/>
          <p:nvPr/>
        </p:nvSpPr>
        <p:spPr>
          <a:xfrm>
            <a:off x="9527292" y="1633855"/>
            <a:ext cx="1066240" cy="190102"/>
          </a:xfrm>
          <a:prstGeom prst="rect">
            <a:avLst/>
          </a:prstGeom>
        </p:spPr>
        <p:txBody>
          <a:bodyPr vert="horz" wrap="square" lIns="0" tIns="13447" rIns="0" bIns="0" rtlCol="0">
            <a:spAutoFit/>
          </a:bodyPr>
          <a:lstStyle/>
          <a:p>
            <a:pPr marL="11206">
              <a:spcBef>
                <a:spcPts val="106"/>
              </a:spcBef>
            </a:pPr>
            <a:r>
              <a:rPr sz="1147" b="1" dirty="0">
                <a:latin typeface="Arial"/>
                <a:cs typeface="Arial"/>
              </a:rPr>
              <a:t>Corrected</a:t>
            </a:r>
            <a:r>
              <a:rPr sz="1147" b="1" spc="35" dirty="0">
                <a:latin typeface="Arial"/>
                <a:cs typeface="Arial"/>
              </a:rPr>
              <a:t> </a:t>
            </a:r>
            <a:r>
              <a:rPr sz="1147" b="1" spc="-18" dirty="0">
                <a:latin typeface="Arial"/>
                <a:cs typeface="Arial"/>
              </a:rPr>
              <a:t>data</a:t>
            </a:r>
            <a:endParaRPr sz="1147">
              <a:latin typeface="Arial"/>
              <a:cs typeface="Arial"/>
            </a:endParaRPr>
          </a:p>
        </p:txBody>
      </p:sp>
      <p:sp>
        <p:nvSpPr>
          <p:cNvPr id="22" name="object 18"/>
          <p:cNvSpPr txBox="1"/>
          <p:nvPr/>
        </p:nvSpPr>
        <p:spPr>
          <a:xfrm>
            <a:off x="5911437" y="1759371"/>
            <a:ext cx="271485" cy="47605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1206"/>
            <a:r>
              <a:rPr sz="882" b="1" spc="-9" dirty="0">
                <a:latin typeface="Arial"/>
                <a:cs typeface="Arial"/>
              </a:rPr>
              <a:t>Response</a:t>
            </a:r>
            <a:endParaRPr sz="882" dirty="0">
              <a:latin typeface="Arial"/>
              <a:cs typeface="Arial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A1D4-D36E-4782-B3BE-5ADF1EFC9D3E}" type="slidenum">
              <a:rPr lang="en-IN" smtClean="0"/>
              <a:t>10</a:t>
            </a:fld>
            <a:endParaRPr lang="en-IN"/>
          </a:p>
        </p:txBody>
      </p:sp>
      <p:sp>
        <p:nvSpPr>
          <p:cNvPr id="3" name="TextBox 2"/>
          <p:cNvSpPr txBox="1"/>
          <p:nvPr/>
        </p:nvSpPr>
        <p:spPr>
          <a:xfrm>
            <a:off x="4485452" y="531617"/>
            <a:ext cx="2239716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Sample Injection</a:t>
            </a:r>
            <a:endParaRPr lang="en-IN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0873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589289" y="180024"/>
            <a:ext cx="3756870" cy="772025"/>
          </a:xfrm>
          <a:prstGeom prst="rect">
            <a:avLst/>
          </a:prstGeom>
        </p:spPr>
        <p:txBody>
          <a:bodyPr vert="horz" wrap="square" lIns="0" tIns="398799" rIns="0" bIns="0" rtlCol="0" anchor="ctr">
            <a:spAutoFit/>
          </a:bodyPr>
          <a:lstStyle/>
          <a:p>
            <a:pPr marL="1149785">
              <a:lnSpc>
                <a:spcPct val="100000"/>
              </a:lnSpc>
              <a:spcBef>
                <a:spcPts val="101"/>
              </a:spcBef>
            </a:pPr>
            <a:r>
              <a:rPr sz="2400" b="1" spc="-9" dirty="0"/>
              <a:t>Regeneration</a:t>
            </a:r>
            <a:endParaRPr sz="2400" b="1" dirty="0"/>
          </a:p>
        </p:txBody>
      </p:sp>
      <p:sp>
        <p:nvSpPr>
          <p:cNvPr id="7" name="object 7"/>
          <p:cNvSpPr txBox="1"/>
          <p:nvPr/>
        </p:nvSpPr>
        <p:spPr>
          <a:xfrm>
            <a:off x="911104" y="1851185"/>
            <a:ext cx="4165787" cy="1651048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261671" indent="-250465">
              <a:spcBef>
                <a:spcPts val="93"/>
              </a:spcBef>
              <a:buChar char="•"/>
              <a:tabLst>
                <a:tab pos="261671" algn="l"/>
              </a:tabLst>
            </a:pPr>
            <a:r>
              <a:rPr sz="1456" spc="-9" dirty="0">
                <a:latin typeface="Carlito"/>
                <a:cs typeface="Carlito"/>
              </a:rPr>
              <a:t>Remove</a:t>
            </a:r>
            <a:r>
              <a:rPr sz="1456" spc="-35" dirty="0">
                <a:latin typeface="Carlito"/>
                <a:cs typeface="Carlito"/>
              </a:rPr>
              <a:t> </a:t>
            </a:r>
            <a:r>
              <a:rPr sz="1456" dirty="0">
                <a:latin typeface="Carlito"/>
                <a:cs typeface="Carlito"/>
              </a:rPr>
              <a:t>bound</a:t>
            </a:r>
            <a:r>
              <a:rPr sz="1456" spc="-44" dirty="0">
                <a:latin typeface="Carlito"/>
                <a:cs typeface="Carlito"/>
              </a:rPr>
              <a:t> </a:t>
            </a:r>
            <a:r>
              <a:rPr sz="1456" dirty="0">
                <a:latin typeface="Carlito"/>
                <a:cs typeface="Carlito"/>
              </a:rPr>
              <a:t>analyte</a:t>
            </a:r>
            <a:r>
              <a:rPr sz="1456" spc="-35" dirty="0">
                <a:latin typeface="Carlito"/>
                <a:cs typeface="Carlito"/>
              </a:rPr>
              <a:t> </a:t>
            </a:r>
            <a:r>
              <a:rPr sz="1456" spc="-9" dirty="0">
                <a:latin typeface="Carlito"/>
                <a:cs typeface="Carlito"/>
              </a:rPr>
              <a:t>completely</a:t>
            </a:r>
            <a:r>
              <a:rPr sz="1456" spc="-40" dirty="0">
                <a:latin typeface="Carlito"/>
                <a:cs typeface="Carlito"/>
              </a:rPr>
              <a:t> </a:t>
            </a:r>
            <a:r>
              <a:rPr sz="1456" dirty="0">
                <a:latin typeface="Carlito"/>
                <a:cs typeface="Carlito"/>
              </a:rPr>
              <a:t>from</a:t>
            </a:r>
            <a:r>
              <a:rPr sz="1456" spc="-31" dirty="0">
                <a:latin typeface="Carlito"/>
                <a:cs typeface="Carlito"/>
              </a:rPr>
              <a:t> </a:t>
            </a:r>
            <a:r>
              <a:rPr sz="1456" dirty="0">
                <a:latin typeface="Carlito"/>
                <a:cs typeface="Carlito"/>
              </a:rPr>
              <a:t>the</a:t>
            </a:r>
            <a:r>
              <a:rPr sz="1456" spc="-4" dirty="0">
                <a:latin typeface="Carlito"/>
                <a:cs typeface="Carlito"/>
              </a:rPr>
              <a:t> </a:t>
            </a:r>
            <a:r>
              <a:rPr sz="1456" spc="-9" dirty="0">
                <a:latin typeface="Carlito"/>
                <a:cs typeface="Carlito"/>
              </a:rPr>
              <a:t>surface</a:t>
            </a:r>
            <a:endParaRPr sz="1456" dirty="0">
              <a:latin typeface="Carlito"/>
              <a:cs typeface="Carlito"/>
            </a:endParaRPr>
          </a:p>
          <a:p>
            <a:pPr marL="261671" indent="-250465">
              <a:spcBef>
                <a:spcPts val="1081"/>
              </a:spcBef>
              <a:buChar char="•"/>
              <a:tabLst>
                <a:tab pos="261671" algn="l"/>
              </a:tabLst>
            </a:pPr>
            <a:r>
              <a:rPr sz="1456" dirty="0">
                <a:latin typeface="Carlito"/>
                <a:cs typeface="Carlito"/>
              </a:rPr>
              <a:t>The</a:t>
            </a:r>
            <a:r>
              <a:rPr sz="1456" spc="-26" dirty="0">
                <a:latin typeface="Carlito"/>
                <a:cs typeface="Carlito"/>
              </a:rPr>
              <a:t> </a:t>
            </a:r>
            <a:r>
              <a:rPr sz="1456" dirty="0">
                <a:latin typeface="Carlito"/>
                <a:cs typeface="Carlito"/>
              </a:rPr>
              <a:t>activity</a:t>
            </a:r>
            <a:r>
              <a:rPr sz="1456" spc="-22" dirty="0">
                <a:latin typeface="Carlito"/>
                <a:cs typeface="Carlito"/>
              </a:rPr>
              <a:t> </a:t>
            </a:r>
            <a:r>
              <a:rPr sz="1456" dirty="0">
                <a:latin typeface="Carlito"/>
                <a:cs typeface="Carlito"/>
              </a:rPr>
              <a:t>of</a:t>
            </a:r>
            <a:r>
              <a:rPr sz="1456" spc="-35" dirty="0">
                <a:latin typeface="Carlito"/>
                <a:cs typeface="Carlito"/>
              </a:rPr>
              <a:t> </a:t>
            </a:r>
            <a:r>
              <a:rPr sz="1456" dirty="0">
                <a:latin typeface="Carlito"/>
                <a:cs typeface="Carlito"/>
              </a:rPr>
              <a:t>the</a:t>
            </a:r>
            <a:r>
              <a:rPr sz="1456" spc="-26" dirty="0">
                <a:latin typeface="Carlito"/>
                <a:cs typeface="Carlito"/>
              </a:rPr>
              <a:t> </a:t>
            </a:r>
            <a:r>
              <a:rPr sz="1456" dirty="0">
                <a:latin typeface="Carlito"/>
                <a:cs typeface="Carlito"/>
              </a:rPr>
              <a:t>surface</a:t>
            </a:r>
            <a:r>
              <a:rPr sz="1456" spc="-22" dirty="0">
                <a:latin typeface="Carlito"/>
                <a:cs typeface="Carlito"/>
              </a:rPr>
              <a:t> </a:t>
            </a:r>
            <a:r>
              <a:rPr sz="1456" dirty="0">
                <a:latin typeface="Carlito"/>
                <a:cs typeface="Carlito"/>
              </a:rPr>
              <a:t>must</a:t>
            </a:r>
            <a:r>
              <a:rPr sz="1456" spc="-40" dirty="0">
                <a:latin typeface="Carlito"/>
                <a:cs typeface="Carlito"/>
              </a:rPr>
              <a:t> </a:t>
            </a:r>
            <a:r>
              <a:rPr sz="1456" dirty="0">
                <a:latin typeface="Carlito"/>
                <a:cs typeface="Carlito"/>
              </a:rPr>
              <a:t>remain</a:t>
            </a:r>
            <a:r>
              <a:rPr sz="1456" spc="-22" dirty="0">
                <a:latin typeface="Carlito"/>
                <a:cs typeface="Carlito"/>
              </a:rPr>
              <a:t> </a:t>
            </a:r>
            <a:r>
              <a:rPr sz="1456" spc="-9" dirty="0">
                <a:latin typeface="Carlito"/>
                <a:cs typeface="Carlito"/>
              </a:rPr>
              <a:t>unaffected</a:t>
            </a:r>
            <a:endParaRPr sz="1456" dirty="0">
              <a:latin typeface="Carlito"/>
              <a:cs typeface="Carlito"/>
            </a:endParaRPr>
          </a:p>
          <a:p>
            <a:pPr marL="261671" indent="-250465">
              <a:spcBef>
                <a:spcPts val="1187"/>
              </a:spcBef>
              <a:buChar char="•"/>
              <a:tabLst>
                <a:tab pos="261671" algn="l"/>
              </a:tabLst>
            </a:pPr>
            <a:r>
              <a:rPr sz="1456" dirty="0">
                <a:latin typeface="Carlito"/>
                <a:cs typeface="Carlito"/>
              </a:rPr>
              <a:t>Efficient</a:t>
            </a:r>
            <a:r>
              <a:rPr sz="1456" spc="-35" dirty="0">
                <a:latin typeface="Carlito"/>
                <a:cs typeface="Carlito"/>
              </a:rPr>
              <a:t> </a:t>
            </a:r>
            <a:r>
              <a:rPr sz="1456" spc="-9" dirty="0">
                <a:latin typeface="Carlito"/>
                <a:cs typeface="Carlito"/>
              </a:rPr>
              <a:t>regeneration</a:t>
            </a:r>
            <a:r>
              <a:rPr sz="1456" spc="-62" dirty="0">
                <a:latin typeface="Carlito"/>
                <a:cs typeface="Carlito"/>
              </a:rPr>
              <a:t> </a:t>
            </a:r>
            <a:r>
              <a:rPr sz="1456" dirty="0">
                <a:latin typeface="Carlito"/>
                <a:cs typeface="Carlito"/>
              </a:rPr>
              <a:t>is</a:t>
            </a:r>
            <a:r>
              <a:rPr sz="1456" spc="-26" dirty="0">
                <a:latin typeface="Carlito"/>
                <a:cs typeface="Carlito"/>
              </a:rPr>
              <a:t> </a:t>
            </a:r>
            <a:r>
              <a:rPr sz="1456" dirty="0">
                <a:latin typeface="Carlito"/>
                <a:cs typeface="Carlito"/>
              </a:rPr>
              <a:t>crucial</a:t>
            </a:r>
            <a:r>
              <a:rPr sz="1456" spc="-13" dirty="0">
                <a:latin typeface="Carlito"/>
                <a:cs typeface="Carlito"/>
              </a:rPr>
              <a:t> </a:t>
            </a:r>
            <a:r>
              <a:rPr sz="1456" dirty="0">
                <a:latin typeface="Carlito"/>
                <a:cs typeface="Carlito"/>
              </a:rPr>
              <a:t>for</a:t>
            </a:r>
            <a:r>
              <a:rPr sz="1456" spc="-22" dirty="0">
                <a:latin typeface="Carlito"/>
                <a:cs typeface="Carlito"/>
              </a:rPr>
              <a:t> </a:t>
            </a:r>
            <a:r>
              <a:rPr sz="1456" dirty="0">
                <a:latin typeface="Carlito"/>
                <a:cs typeface="Carlito"/>
              </a:rPr>
              <a:t>high-quality</a:t>
            </a:r>
            <a:r>
              <a:rPr sz="1456" spc="-57" dirty="0">
                <a:latin typeface="Carlito"/>
                <a:cs typeface="Carlito"/>
              </a:rPr>
              <a:t> </a:t>
            </a:r>
            <a:r>
              <a:rPr sz="1456" spc="-18" dirty="0">
                <a:latin typeface="Carlito"/>
                <a:cs typeface="Carlito"/>
              </a:rPr>
              <a:t>data</a:t>
            </a:r>
            <a:endParaRPr sz="1456" dirty="0">
              <a:latin typeface="Carlito"/>
              <a:cs typeface="Carlito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1104" y="3745343"/>
            <a:ext cx="4541072" cy="2022437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9319260" y="5537499"/>
            <a:ext cx="1214718" cy="230281"/>
          </a:xfrm>
          <a:custGeom>
            <a:avLst/>
            <a:gdLst/>
            <a:ahLst/>
            <a:cxnLst/>
            <a:rect l="l" t="t" r="r" b="b"/>
            <a:pathLst>
              <a:path w="1376679" h="260984">
                <a:moveTo>
                  <a:pt x="1376172" y="260604"/>
                </a:moveTo>
                <a:lnTo>
                  <a:pt x="0" y="260604"/>
                </a:lnTo>
                <a:lnTo>
                  <a:pt x="0" y="0"/>
                </a:lnTo>
                <a:lnTo>
                  <a:pt x="1376172" y="0"/>
                </a:lnTo>
                <a:lnTo>
                  <a:pt x="1376172" y="2606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48" name="object 7"/>
          <p:cNvSpPr txBox="1"/>
          <p:nvPr/>
        </p:nvSpPr>
        <p:spPr>
          <a:xfrm>
            <a:off x="6055703" y="3553952"/>
            <a:ext cx="2172821" cy="1852867"/>
          </a:xfrm>
          <a:prstGeom prst="rect">
            <a:avLst/>
          </a:prstGeom>
        </p:spPr>
        <p:txBody>
          <a:bodyPr vert="horz" wrap="square" lIns="0" tIns="57710" rIns="0" bIns="0" rtlCol="0">
            <a:spAutoFit/>
          </a:bodyPr>
          <a:lstStyle/>
          <a:p>
            <a:pPr marL="261671" indent="-250465">
              <a:spcBef>
                <a:spcPts val="454"/>
              </a:spcBef>
              <a:buChar char="•"/>
              <a:tabLst>
                <a:tab pos="261671" algn="l"/>
              </a:tabLst>
            </a:pPr>
            <a:r>
              <a:rPr sz="1456" dirty="0">
                <a:latin typeface="Carlito"/>
                <a:cs typeface="Carlito"/>
              </a:rPr>
              <a:t>Selection</a:t>
            </a:r>
            <a:r>
              <a:rPr sz="1456" spc="-31" dirty="0">
                <a:latin typeface="Carlito"/>
                <a:cs typeface="Carlito"/>
              </a:rPr>
              <a:t> </a:t>
            </a:r>
            <a:r>
              <a:rPr sz="1456" dirty="0">
                <a:latin typeface="Carlito"/>
                <a:cs typeface="Carlito"/>
              </a:rPr>
              <a:t>of</a:t>
            </a:r>
            <a:r>
              <a:rPr sz="1456" spc="-35" dirty="0">
                <a:latin typeface="Carlito"/>
                <a:cs typeface="Carlito"/>
              </a:rPr>
              <a:t> </a:t>
            </a:r>
            <a:r>
              <a:rPr sz="1456" spc="-9" dirty="0">
                <a:latin typeface="Carlito"/>
                <a:cs typeface="Carlito"/>
              </a:rPr>
              <a:t>regeneration</a:t>
            </a:r>
            <a:endParaRPr sz="1456" dirty="0">
              <a:latin typeface="Carlito"/>
              <a:cs typeface="Carlito"/>
            </a:endParaRPr>
          </a:p>
          <a:p>
            <a:pPr marL="344599">
              <a:spcBef>
                <a:spcPts val="309"/>
              </a:spcBef>
              <a:tabLst>
                <a:tab pos="551359" algn="l"/>
              </a:tabLst>
            </a:pPr>
            <a:r>
              <a:rPr sz="1147" spc="-44" dirty="0">
                <a:latin typeface="Carlito"/>
                <a:cs typeface="Carlito"/>
              </a:rPr>
              <a:t>»</a:t>
            </a:r>
            <a:r>
              <a:rPr sz="1147" dirty="0">
                <a:latin typeface="Carlito"/>
                <a:cs typeface="Carlito"/>
              </a:rPr>
              <a:t>	</a:t>
            </a:r>
            <a:r>
              <a:rPr sz="1147" b="1" dirty="0">
                <a:latin typeface="Carlito"/>
                <a:cs typeface="Carlito"/>
              </a:rPr>
              <a:t>Contact</a:t>
            </a:r>
            <a:r>
              <a:rPr sz="1147" b="1" spc="18" dirty="0">
                <a:latin typeface="Carlito"/>
                <a:cs typeface="Carlito"/>
              </a:rPr>
              <a:t> </a:t>
            </a:r>
            <a:r>
              <a:rPr sz="1147" b="1" dirty="0">
                <a:latin typeface="Carlito"/>
                <a:cs typeface="Carlito"/>
              </a:rPr>
              <a:t>time</a:t>
            </a:r>
            <a:r>
              <a:rPr sz="1147" b="1" spc="13" dirty="0">
                <a:latin typeface="Carlito"/>
                <a:cs typeface="Carlito"/>
              </a:rPr>
              <a:t> </a:t>
            </a:r>
            <a:r>
              <a:rPr sz="1147" b="1" dirty="0">
                <a:latin typeface="Carlito"/>
                <a:cs typeface="Carlito"/>
              </a:rPr>
              <a:t>and</a:t>
            </a:r>
            <a:r>
              <a:rPr sz="1147" b="1" spc="18" dirty="0">
                <a:latin typeface="Carlito"/>
                <a:cs typeface="Carlito"/>
              </a:rPr>
              <a:t> </a:t>
            </a:r>
            <a:r>
              <a:rPr sz="1147" b="1" spc="-18" dirty="0">
                <a:latin typeface="Carlito"/>
                <a:cs typeface="Carlito"/>
              </a:rPr>
              <a:t>flow</a:t>
            </a:r>
            <a:endParaRPr sz="1147" dirty="0">
              <a:latin typeface="Carlito"/>
              <a:cs typeface="Carlito"/>
            </a:endParaRPr>
          </a:p>
          <a:p>
            <a:pPr marL="344599">
              <a:spcBef>
                <a:spcPts val="309"/>
              </a:spcBef>
              <a:tabLst>
                <a:tab pos="551359" algn="l"/>
              </a:tabLst>
            </a:pPr>
            <a:r>
              <a:rPr sz="1147" spc="-44" dirty="0">
                <a:latin typeface="Carlito"/>
                <a:cs typeface="Carlito"/>
              </a:rPr>
              <a:t>»</a:t>
            </a:r>
            <a:r>
              <a:rPr sz="1147" dirty="0">
                <a:latin typeface="Carlito"/>
                <a:cs typeface="Carlito"/>
              </a:rPr>
              <a:t>	</a:t>
            </a:r>
            <a:r>
              <a:rPr sz="1147" b="1" spc="-9" dirty="0">
                <a:latin typeface="Carlito"/>
                <a:cs typeface="Carlito"/>
              </a:rPr>
              <a:t>Harshness</a:t>
            </a:r>
            <a:endParaRPr sz="1147" dirty="0">
              <a:latin typeface="Carlito"/>
              <a:cs typeface="Carlito"/>
            </a:endParaRPr>
          </a:p>
          <a:p>
            <a:pPr marL="261671" indent="-250465">
              <a:spcBef>
                <a:spcPts val="335"/>
              </a:spcBef>
              <a:buChar char="•"/>
              <a:tabLst>
                <a:tab pos="261671" algn="l"/>
              </a:tabLst>
            </a:pPr>
            <a:r>
              <a:rPr sz="1456" dirty="0">
                <a:latin typeface="Carlito"/>
                <a:cs typeface="Carlito"/>
              </a:rPr>
              <a:t>Impact</a:t>
            </a:r>
            <a:r>
              <a:rPr sz="1456" spc="-31" dirty="0">
                <a:latin typeface="Carlito"/>
                <a:cs typeface="Carlito"/>
              </a:rPr>
              <a:t> </a:t>
            </a:r>
            <a:r>
              <a:rPr sz="1456" dirty="0">
                <a:latin typeface="Carlito"/>
                <a:cs typeface="Carlito"/>
              </a:rPr>
              <a:t>on</a:t>
            </a:r>
            <a:r>
              <a:rPr sz="1456" spc="-26" dirty="0">
                <a:latin typeface="Carlito"/>
                <a:cs typeface="Carlito"/>
              </a:rPr>
              <a:t> </a:t>
            </a:r>
            <a:r>
              <a:rPr sz="1456" dirty="0">
                <a:latin typeface="Carlito"/>
                <a:cs typeface="Carlito"/>
              </a:rPr>
              <a:t>ligand</a:t>
            </a:r>
            <a:r>
              <a:rPr sz="1456" spc="-31" dirty="0">
                <a:latin typeface="Carlito"/>
                <a:cs typeface="Carlito"/>
              </a:rPr>
              <a:t> </a:t>
            </a:r>
            <a:r>
              <a:rPr sz="1456" spc="-9" dirty="0">
                <a:latin typeface="Carlito"/>
                <a:cs typeface="Carlito"/>
              </a:rPr>
              <a:t>activity</a:t>
            </a:r>
            <a:endParaRPr sz="1456" dirty="0">
              <a:latin typeface="Carlito"/>
              <a:cs typeface="Carlito"/>
            </a:endParaRPr>
          </a:p>
          <a:p>
            <a:pPr marL="344599">
              <a:spcBef>
                <a:spcPts val="309"/>
              </a:spcBef>
              <a:tabLst>
                <a:tab pos="551359" algn="l"/>
              </a:tabLst>
            </a:pPr>
            <a:r>
              <a:rPr sz="1147" spc="-44" dirty="0">
                <a:latin typeface="Carlito"/>
                <a:cs typeface="Carlito"/>
              </a:rPr>
              <a:t>»</a:t>
            </a:r>
            <a:r>
              <a:rPr sz="1147" dirty="0">
                <a:latin typeface="Carlito"/>
                <a:cs typeface="Carlito"/>
              </a:rPr>
              <a:t>	</a:t>
            </a:r>
            <a:r>
              <a:rPr sz="1147" b="1" spc="-9" dirty="0">
                <a:latin typeface="Carlito"/>
                <a:cs typeface="Carlito"/>
              </a:rPr>
              <a:t>Reproducibility</a:t>
            </a:r>
            <a:endParaRPr sz="1147" dirty="0">
              <a:latin typeface="Carlito"/>
              <a:cs typeface="Carlito"/>
            </a:endParaRPr>
          </a:p>
          <a:p>
            <a:pPr marL="344599">
              <a:spcBef>
                <a:spcPts val="309"/>
              </a:spcBef>
              <a:tabLst>
                <a:tab pos="551359" algn="l"/>
              </a:tabLst>
            </a:pPr>
            <a:r>
              <a:rPr sz="1147" spc="-44" dirty="0">
                <a:latin typeface="Carlito"/>
                <a:cs typeface="Carlito"/>
              </a:rPr>
              <a:t>»</a:t>
            </a:r>
            <a:r>
              <a:rPr sz="1147" dirty="0">
                <a:latin typeface="Carlito"/>
                <a:cs typeface="Carlito"/>
              </a:rPr>
              <a:t>	</a:t>
            </a:r>
            <a:r>
              <a:rPr sz="1147" b="1" dirty="0">
                <a:latin typeface="Carlito"/>
                <a:cs typeface="Carlito"/>
              </a:rPr>
              <a:t>Baseline</a:t>
            </a:r>
            <a:r>
              <a:rPr sz="1147" b="1" spc="31" dirty="0">
                <a:latin typeface="Carlito"/>
                <a:cs typeface="Carlito"/>
              </a:rPr>
              <a:t> </a:t>
            </a:r>
            <a:r>
              <a:rPr sz="1147" b="1" spc="-9" dirty="0">
                <a:latin typeface="Carlito"/>
                <a:cs typeface="Carlito"/>
              </a:rPr>
              <a:t>Stability</a:t>
            </a:r>
            <a:endParaRPr sz="1147" dirty="0">
              <a:latin typeface="Carlito"/>
              <a:cs typeface="Carlito"/>
            </a:endParaRPr>
          </a:p>
        </p:txBody>
      </p:sp>
      <p:sp>
        <p:nvSpPr>
          <p:cNvPr id="171" name="object 7"/>
          <p:cNvSpPr txBox="1"/>
          <p:nvPr/>
        </p:nvSpPr>
        <p:spPr>
          <a:xfrm>
            <a:off x="6769615" y="3085865"/>
            <a:ext cx="576543" cy="196834"/>
          </a:xfrm>
          <a:prstGeom prst="rect">
            <a:avLst/>
          </a:prstGeom>
        </p:spPr>
        <p:txBody>
          <a:bodyPr vert="horz" wrap="square" lIns="0" tIns="13447" rIns="0" bIns="0" rtlCol="0">
            <a:spAutoFit/>
          </a:bodyPr>
          <a:lstStyle/>
          <a:p>
            <a:pPr marL="11206">
              <a:spcBef>
                <a:spcPts val="106"/>
              </a:spcBef>
            </a:pPr>
            <a:r>
              <a:rPr sz="1191" dirty="0">
                <a:latin typeface="Arial"/>
                <a:cs typeface="Arial"/>
              </a:rPr>
              <a:t>Cycle</a:t>
            </a:r>
            <a:r>
              <a:rPr sz="1191" spc="349" dirty="0">
                <a:latin typeface="Arial"/>
                <a:cs typeface="Arial"/>
              </a:rPr>
              <a:t> </a:t>
            </a:r>
            <a:r>
              <a:rPr sz="1191" spc="-44" dirty="0">
                <a:latin typeface="Arial"/>
                <a:cs typeface="Arial"/>
              </a:rPr>
              <a:t>1</a:t>
            </a:r>
            <a:endParaRPr sz="1191" dirty="0">
              <a:latin typeface="Arial"/>
              <a:cs typeface="Arial"/>
            </a:endParaRPr>
          </a:p>
        </p:txBody>
      </p:sp>
      <p:sp>
        <p:nvSpPr>
          <p:cNvPr id="172" name="object 8"/>
          <p:cNvSpPr txBox="1"/>
          <p:nvPr/>
        </p:nvSpPr>
        <p:spPr>
          <a:xfrm>
            <a:off x="9100279" y="3085865"/>
            <a:ext cx="576543" cy="196834"/>
          </a:xfrm>
          <a:prstGeom prst="rect">
            <a:avLst/>
          </a:prstGeom>
        </p:spPr>
        <p:txBody>
          <a:bodyPr vert="horz" wrap="square" lIns="0" tIns="13447" rIns="0" bIns="0" rtlCol="0">
            <a:spAutoFit/>
          </a:bodyPr>
          <a:lstStyle/>
          <a:p>
            <a:pPr marL="11206">
              <a:spcBef>
                <a:spcPts val="106"/>
              </a:spcBef>
            </a:pPr>
            <a:r>
              <a:rPr sz="1191" dirty="0">
                <a:latin typeface="Arial"/>
                <a:cs typeface="Arial"/>
              </a:rPr>
              <a:t>Cycle</a:t>
            </a:r>
            <a:r>
              <a:rPr sz="1191" spc="344" dirty="0">
                <a:latin typeface="Arial"/>
                <a:cs typeface="Arial"/>
              </a:rPr>
              <a:t> </a:t>
            </a:r>
            <a:r>
              <a:rPr sz="1191" spc="-44" dirty="0">
                <a:latin typeface="Arial"/>
                <a:cs typeface="Arial"/>
              </a:rPr>
              <a:t>2</a:t>
            </a:r>
            <a:endParaRPr sz="1191">
              <a:latin typeface="Arial"/>
              <a:cs typeface="Arial"/>
            </a:endParaRPr>
          </a:p>
        </p:txBody>
      </p:sp>
      <p:grpSp>
        <p:nvGrpSpPr>
          <p:cNvPr id="173" name="object 9"/>
          <p:cNvGrpSpPr/>
          <p:nvPr/>
        </p:nvGrpSpPr>
        <p:grpSpPr>
          <a:xfrm>
            <a:off x="5984447" y="1611018"/>
            <a:ext cx="4857750" cy="1793501"/>
            <a:chOff x="2660554" y="2322131"/>
            <a:chExt cx="5505450" cy="2032635"/>
          </a:xfrm>
        </p:grpSpPr>
        <p:sp>
          <p:nvSpPr>
            <p:cNvPr id="174" name="object 10"/>
            <p:cNvSpPr/>
            <p:nvPr/>
          </p:nvSpPr>
          <p:spPr>
            <a:xfrm>
              <a:off x="2663088" y="2324099"/>
              <a:ext cx="5500370" cy="2028189"/>
            </a:xfrm>
            <a:custGeom>
              <a:avLst/>
              <a:gdLst/>
              <a:ahLst/>
              <a:cxnLst/>
              <a:rect l="l" t="t" r="r" b="b"/>
              <a:pathLst>
                <a:path w="5500370" h="2028189">
                  <a:moveTo>
                    <a:pt x="5500306" y="2019300"/>
                  </a:moveTo>
                  <a:lnTo>
                    <a:pt x="9334" y="2019300"/>
                  </a:lnTo>
                  <a:lnTo>
                    <a:pt x="9334" y="0"/>
                  </a:lnTo>
                  <a:lnTo>
                    <a:pt x="0" y="0"/>
                  </a:lnTo>
                  <a:lnTo>
                    <a:pt x="0" y="2019300"/>
                  </a:lnTo>
                  <a:lnTo>
                    <a:pt x="0" y="2028190"/>
                  </a:lnTo>
                  <a:lnTo>
                    <a:pt x="5500306" y="2028190"/>
                  </a:lnTo>
                  <a:lnTo>
                    <a:pt x="5500306" y="20193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75" name="object 11"/>
            <p:cNvSpPr/>
            <p:nvPr/>
          </p:nvSpPr>
          <p:spPr>
            <a:xfrm>
              <a:off x="2663094" y="2324671"/>
              <a:ext cx="5500370" cy="2027555"/>
            </a:xfrm>
            <a:custGeom>
              <a:avLst/>
              <a:gdLst/>
              <a:ahLst/>
              <a:cxnLst/>
              <a:rect l="l" t="t" r="r" b="b"/>
              <a:pathLst>
                <a:path w="5500370" h="2027554">
                  <a:moveTo>
                    <a:pt x="9334" y="0"/>
                  </a:moveTo>
                  <a:lnTo>
                    <a:pt x="0" y="0"/>
                  </a:lnTo>
                  <a:lnTo>
                    <a:pt x="0" y="2027110"/>
                  </a:lnTo>
                  <a:lnTo>
                    <a:pt x="5500306" y="2027110"/>
                  </a:lnTo>
                  <a:lnTo>
                    <a:pt x="5500306" y="2018442"/>
                  </a:lnTo>
                  <a:lnTo>
                    <a:pt x="9334" y="2018442"/>
                  </a:lnTo>
                  <a:lnTo>
                    <a:pt x="9334" y="0"/>
                  </a:lnTo>
                  <a:close/>
                </a:path>
              </a:pathLst>
            </a:custGeom>
            <a:ln w="47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76" name="object 12"/>
            <p:cNvSpPr/>
            <p:nvPr/>
          </p:nvSpPr>
          <p:spPr>
            <a:xfrm>
              <a:off x="2781395" y="2634043"/>
              <a:ext cx="2980055" cy="1636395"/>
            </a:xfrm>
            <a:custGeom>
              <a:avLst/>
              <a:gdLst/>
              <a:ahLst/>
              <a:cxnLst/>
              <a:rect l="l" t="t" r="r" b="b"/>
              <a:pathLst>
                <a:path w="2980054" h="1636395">
                  <a:moveTo>
                    <a:pt x="2301144" y="1636395"/>
                  </a:moveTo>
                  <a:lnTo>
                    <a:pt x="2222468" y="1633156"/>
                  </a:lnTo>
                  <a:lnTo>
                    <a:pt x="2142648" y="1627155"/>
                  </a:lnTo>
                  <a:lnTo>
                    <a:pt x="2054066" y="1625536"/>
                  </a:lnTo>
                  <a:lnTo>
                    <a:pt x="2054637" y="914495"/>
                  </a:lnTo>
                  <a:lnTo>
                    <a:pt x="2058733" y="149828"/>
                  </a:lnTo>
                  <a:lnTo>
                    <a:pt x="1876329" y="145446"/>
                  </a:lnTo>
                  <a:lnTo>
                    <a:pt x="1773269" y="140589"/>
                  </a:lnTo>
                  <a:lnTo>
                    <a:pt x="1671828" y="131921"/>
                  </a:lnTo>
                  <a:lnTo>
                    <a:pt x="1576863" y="116109"/>
                  </a:lnTo>
                  <a:lnTo>
                    <a:pt x="1495234" y="92773"/>
                  </a:lnTo>
                  <a:lnTo>
                    <a:pt x="1432369" y="58102"/>
                  </a:lnTo>
                  <a:lnTo>
                    <a:pt x="1396174" y="13049"/>
                  </a:lnTo>
                  <a:lnTo>
                    <a:pt x="1150334" y="8667"/>
                  </a:lnTo>
                  <a:lnTo>
                    <a:pt x="946308" y="14097"/>
                  </a:lnTo>
                  <a:lnTo>
                    <a:pt x="860107" y="22764"/>
                  </a:lnTo>
                  <a:lnTo>
                    <a:pt x="786098" y="36385"/>
                  </a:lnTo>
                  <a:lnTo>
                    <a:pt x="723138" y="56959"/>
                  </a:lnTo>
                  <a:lnTo>
                    <a:pt x="671322" y="84677"/>
                  </a:lnTo>
                  <a:lnTo>
                    <a:pt x="612457" y="132397"/>
                  </a:lnTo>
                  <a:lnTo>
                    <a:pt x="563499" y="186690"/>
                  </a:lnTo>
                  <a:lnTo>
                    <a:pt x="522732" y="248031"/>
                  </a:lnTo>
                  <a:lnTo>
                    <a:pt x="489489" y="313753"/>
                  </a:lnTo>
                  <a:lnTo>
                    <a:pt x="463296" y="383190"/>
                  </a:lnTo>
                  <a:lnTo>
                    <a:pt x="443484" y="455866"/>
                  </a:lnTo>
                  <a:lnTo>
                    <a:pt x="419576" y="607314"/>
                  </a:lnTo>
                  <a:lnTo>
                    <a:pt x="409670" y="758190"/>
                  </a:lnTo>
                  <a:lnTo>
                    <a:pt x="407955" y="901541"/>
                  </a:lnTo>
                  <a:lnTo>
                    <a:pt x="407384" y="1028509"/>
                  </a:lnTo>
                  <a:lnTo>
                    <a:pt x="400907" y="1135951"/>
                  </a:lnTo>
                  <a:lnTo>
                    <a:pt x="0" y="1140333"/>
                  </a:lnTo>
                  <a:lnTo>
                    <a:pt x="0" y="1131665"/>
                  </a:lnTo>
                  <a:lnTo>
                    <a:pt x="392811" y="1127283"/>
                  </a:lnTo>
                  <a:lnTo>
                    <a:pt x="398049" y="1028509"/>
                  </a:lnTo>
                  <a:lnTo>
                    <a:pt x="398621" y="901541"/>
                  </a:lnTo>
                  <a:lnTo>
                    <a:pt x="400335" y="758190"/>
                  </a:lnTo>
                  <a:lnTo>
                    <a:pt x="410241" y="606266"/>
                  </a:lnTo>
                  <a:lnTo>
                    <a:pt x="435292" y="454818"/>
                  </a:lnTo>
                  <a:lnTo>
                    <a:pt x="455104" y="381000"/>
                  </a:lnTo>
                  <a:lnTo>
                    <a:pt x="481393" y="310419"/>
                  </a:lnTo>
                  <a:lnTo>
                    <a:pt x="514540" y="243744"/>
                  </a:lnTo>
                  <a:lnTo>
                    <a:pt x="556545" y="182403"/>
                  </a:lnTo>
                  <a:lnTo>
                    <a:pt x="606647" y="126968"/>
                  </a:lnTo>
                  <a:lnTo>
                    <a:pt x="666654" y="78200"/>
                  </a:lnTo>
                  <a:lnTo>
                    <a:pt x="719709" y="49434"/>
                  </a:lnTo>
                  <a:lnTo>
                    <a:pt x="783812" y="28765"/>
                  </a:lnTo>
                  <a:lnTo>
                    <a:pt x="858964" y="14097"/>
                  </a:lnTo>
                  <a:lnTo>
                    <a:pt x="945165" y="5429"/>
                  </a:lnTo>
                  <a:lnTo>
                    <a:pt x="1150334" y="0"/>
                  </a:lnTo>
                  <a:lnTo>
                    <a:pt x="1400841" y="4381"/>
                  </a:lnTo>
                  <a:lnTo>
                    <a:pt x="1417224" y="30956"/>
                  </a:lnTo>
                  <a:lnTo>
                    <a:pt x="1438179" y="51530"/>
                  </a:lnTo>
                  <a:lnTo>
                    <a:pt x="1498758" y="85248"/>
                  </a:lnTo>
                  <a:lnTo>
                    <a:pt x="1579149" y="108585"/>
                  </a:lnTo>
                  <a:lnTo>
                    <a:pt x="1672970" y="123253"/>
                  </a:lnTo>
                  <a:lnTo>
                    <a:pt x="1774412" y="131921"/>
                  </a:lnTo>
                  <a:lnTo>
                    <a:pt x="1876329" y="136779"/>
                  </a:lnTo>
                  <a:lnTo>
                    <a:pt x="2068068" y="142208"/>
                  </a:lnTo>
                  <a:lnTo>
                    <a:pt x="2063972" y="914495"/>
                  </a:lnTo>
                  <a:lnTo>
                    <a:pt x="2063400" y="1617916"/>
                  </a:lnTo>
                  <a:lnTo>
                    <a:pt x="2142648" y="1618488"/>
                  </a:lnTo>
                  <a:lnTo>
                    <a:pt x="2222468" y="1624393"/>
                  </a:lnTo>
                  <a:lnTo>
                    <a:pt x="2301144" y="1627727"/>
                  </a:lnTo>
                  <a:lnTo>
                    <a:pt x="2377535" y="1622298"/>
                  </a:lnTo>
                  <a:lnTo>
                    <a:pt x="2373439" y="1337881"/>
                  </a:lnTo>
                  <a:lnTo>
                    <a:pt x="2372868" y="1123473"/>
                  </a:lnTo>
                  <a:lnTo>
                    <a:pt x="2618136" y="1117473"/>
                  </a:lnTo>
                  <a:lnTo>
                    <a:pt x="2834354" y="1118616"/>
                  </a:lnTo>
                  <a:lnTo>
                    <a:pt x="2908363" y="1115853"/>
                  </a:lnTo>
                  <a:lnTo>
                    <a:pt x="2979991" y="1121283"/>
                  </a:lnTo>
                  <a:lnTo>
                    <a:pt x="2978848" y="1129950"/>
                  </a:lnTo>
                  <a:lnTo>
                    <a:pt x="2908363" y="1124521"/>
                  </a:lnTo>
                  <a:lnTo>
                    <a:pt x="2834354" y="1127283"/>
                  </a:lnTo>
                  <a:lnTo>
                    <a:pt x="2618136" y="1126236"/>
                  </a:lnTo>
                  <a:lnTo>
                    <a:pt x="2382202" y="1131093"/>
                  </a:lnTo>
                  <a:lnTo>
                    <a:pt x="2382774" y="1337881"/>
                  </a:lnTo>
                  <a:lnTo>
                    <a:pt x="2386869" y="1629822"/>
                  </a:lnTo>
                  <a:lnTo>
                    <a:pt x="2301144" y="16363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77" name="object 13"/>
            <p:cNvSpPr/>
            <p:nvPr/>
          </p:nvSpPr>
          <p:spPr>
            <a:xfrm>
              <a:off x="2781395" y="2634043"/>
              <a:ext cx="2980055" cy="1636395"/>
            </a:xfrm>
            <a:custGeom>
              <a:avLst/>
              <a:gdLst/>
              <a:ahLst/>
              <a:cxnLst/>
              <a:rect l="l" t="t" r="r" b="b"/>
              <a:pathLst>
                <a:path w="2980054" h="1636395">
                  <a:moveTo>
                    <a:pt x="0" y="1131665"/>
                  </a:moveTo>
                  <a:lnTo>
                    <a:pt x="0" y="1140333"/>
                  </a:lnTo>
                  <a:lnTo>
                    <a:pt x="400907" y="1135951"/>
                  </a:lnTo>
                  <a:lnTo>
                    <a:pt x="407384" y="1028509"/>
                  </a:lnTo>
                  <a:lnTo>
                    <a:pt x="407955" y="901541"/>
                  </a:lnTo>
                  <a:lnTo>
                    <a:pt x="409670" y="758190"/>
                  </a:lnTo>
                  <a:lnTo>
                    <a:pt x="419576" y="607314"/>
                  </a:lnTo>
                  <a:lnTo>
                    <a:pt x="443484" y="455866"/>
                  </a:lnTo>
                  <a:lnTo>
                    <a:pt x="463296" y="383190"/>
                  </a:lnTo>
                  <a:lnTo>
                    <a:pt x="489489" y="313753"/>
                  </a:lnTo>
                  <a:lnTo>
                    <a:pt x="522732" y="248031"/>
                  </a:lnTo>
                  <a:lnTo>
                    <a:pt x="563499" y="186690"/>
                  </a:lnTo>
                  <a:lnTo>
                    <a:pt x="612457" y="132397"/>
                  </a:lnTo>
                  <a:lnTo>
                    <a:pt x="671322" y="84677"/>
                  </a:lnTo>
                  <a:lnTo>
                    <a:pt x="723138" y="56959"/>
                  </a:lnTo>
                  <a:lnTo>
                    <a:pt x="786098" y="36385"/>
                  </a:lnTo>
                  <a:lnTo>
                    <a:pt x="860107" y="22764"/>
                  </a:lnTo>
                  <a:lnTo>
                    <a:pt x="946308" y="14097"/>
                  </a:lnTo>
                  <a:lnTo>
                    <a:pt x="1150334" y="8667"/>
                  </a:lnTo>
                  <a:lnTo>
                    <a:pt x="1396174" y="13049"/>
                  </a:lnTo>
                  <a:lnTo>
                    <a:pt x="1410176" y="36385"/>
                  </a:lnTo>
                  <a:lnTo>
                    <a:pt x="1432369" y="58102"/>
                  </a:lnTo>
                  <a:lnTo>
                    <a:pt x="1495234" y="92773"/>
                  </a:lnTo>
                  <a:lnTo>
                    <a:pt x="1576863" y="116109"/>
                  </a:lnTo>
                  <a:lnTo>
                    <a:pt x="1671828" y="131921"/>
                  </a:lnTo>
                  <a:lnTo>
                    <a:pt x="1773269" y="140589"/>
                  </a:lnTo>
                  <a:lnTo>
                    <a:pt x="1876329" y="145446"/>
                  </a:lnTo>
                  <a:lnTo>
                    <a:pt x="2058733" y="149828"/>
                  </a:lnTo>
                  <a:lnTo>
                    <a:pt x="2054637" y="914495"/>
                  </a:lnTo>
                  <a:lnTo>
                    <a:pt x="2054066" y="1625536"/>
                  </a:lnTo>
                  <a:lnTo>
                    <a:pt x="2142648" y="1627155"/>
                  </a:lnTo>
                  <a:lnTo>
                    <a:pt x="2222468" y="1633156"/>
                  </a:lnTo>
                  <a:lnTo>
                    <a:pt x="2301144" y="1636395"/>
                  </a:lnTo>
                  <a:lnTo>
                    <a:pt x="2386869" y="1629822"/>
                  </a:lnTo>
                  <a:lnTo>
                    <a:pt x="2382774" y="1337881"/>
                  </a:lnTo>
                  <a:lnTo>
                    <a:pt x="2382202" y="1131093"/>
                  </a:lnTo>
                  <a:lnTo>
                    <a:pt x="2618136" y="1126236"/>
                  </a:lnTo>
                  <a:lnTo>
                    <a:pt x="2834354" y="1127283"/>
                  </a:lnTo>
                  <a:lnTo>
                    <a:pt x="2908363" y="1124521"/>
                  </a:lnTo>
                  <a:lnTo>
                    <a:pt x="2978848" y="1129950"/>
                  </a:lnTo>
                  <a:lnTo>
                    <a:pt x="2979991" y="1121283"/>
                  </a:lnTo>
                  <a:lnTo>
                    <a:pt x="2908363" y="1115853"/>
                  </a:lnTo>
                  <a:lnTo>
                    <a:pt x="2834354" y="1118616"/>
                  </a:lnTo>
                  <a:lnTo>
                    <a:pt x="2618136" y="1117473"/>
                  </a:lnTo>
                  <a:lnTo>
                    <a:pt x="2372868" y="1123473"/>
                  </a:lnTo>
                  <a:lnTo>
                    <a:pt x="2373439" y="1337881"/>
                  </a:lnTo>
                  <a:lnTo>
                    <a:pt x="2377535" y="1622298"/>
                  </a:lnTo>
                  <a:lnTo>
                    <a:pt x="2301144" y="1627727"/>
                  </a:lnTo>
                  <a:lnTo>
                    <a:pt x="2222468" y="1624393"/>
                  </a:lnTo>
                  <a:lnTo>
                    <a:pt x="2142648" y="1618488"/>
                  </a:lnTo>
                  <a:lnTo>
                    <a:pt x="2063400" y="1617916"/>
                  </a:lnTo>
                  <a:lnTo>
                    <a:pt x="2063972" y="914495"/>
                  </a:lnTo>
                  <a:lnTo>
                    <a:pt x="2068068" y="142208"/>
                  </a:lnTo>
                  <a:lnTo>
                    <a:pt x="1876329" y="136779"/>
                  </a:lnTo>
                  <a:lnTo>
                    <a:pt x="1774412" y="131921"/>
                  </a:lnTo>
                  <a:lnTo>
                    <a:pt x="1672970" y="123253"/>
                  </a:lnTo>
                  <a:lnTo>
                    <a:pt x="1579149" y="108585"/>
                  </a:lnTo>
                  <a:lnTo>
                    <a:pt x="1498758" y="85248"/>
                  </a:lnTo>
                  <a:lnTo>
                    <a:pt x="1438179" y="51530"/>
                  </a:lnTo>
                  <a:lnTo>
                    <a:pt x="1400841" y="4381"/>
                  </a:lnTo>
                  <a:lnTo>
                    <a:pt x="1150334" y="0"/>
                  </a:lnTo>
                  <a:lnTo>
                    <a:pt x="945165" y="5429"/>
                  </a:lnTo>
                  <a:lnTo>
                    <a:pt x="858964" y="14097"/>
                  </a:lnTo>
                  <a:lnTo>
                    <a:pt x="783812" y="28765"/>
                  </a:lnTo>
                  <a:lnTo>
                    <a:pt x="719709" y="49434"/>
                  </a:lnTo>
                  <a:lnTo>
                    <a:pt x="666654" y="78200"/>
                  </a:lnTo>
                  <a:lnTo>
                    <a:pt x="606647" y="126968"/>
                  </a:lnTo>
                  <a:lnTo>
                    <a:pt x="556545" y="182403"/>
                  </a:lnTo>
                  <a:lnTo>
                    <a:pt x="514540" y="243744"/>
                  </a:lnTo>
                  <a:lnTo>
                    <a:pt x="481393" y="310419"/>
                  </a:lnTo>
                  <a:lnTo>
                    <a:pt x="455104" y="381000"/>
                  </a:lnTo>
                  <a:lnTo>
                    <a:pt x="435292" y="454818"/>
                  </a:lnTo>
                  <a:lnTo>
                    <a:pt x="410241" y="606266"/>
                  </a:lnTo>
                  <a:lnTo>
                    <a:pt x="400335" y="758190"/>
                  </a:lnTo>
                  <a:lnTo>
                    <a:pt x="398621" y="901541"/>
                  </a:lnTo>
                  <a:lnTo>
                    <a:pt x="398049" y="1028509"/>
                  </a:lnTo>
                  <a:lnTo>
                    <a:pt x="392811" y="1127283"/>
                  </a:lnTo>
                  <a:lnTo>
                    <a:pt x="0" y="1131665"/>
                  </a:lnTo>
                  <a:close/>
                </a:path>
              </a:pathLst>
            </a:custGeom>
            <a:ln w="47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178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27169" y="2602896"/>
              <a:ext cx="79438" cy="74199"/>
            </a:xfrm>
            <a:prstGeom prst="rect">
              <a:avLst/>
            </a:prstGeom>
          </p:spPr>
        </p:pic>
        <p:pic>
          <p:nvPicPr>
            <p:cNvPr id="179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92919" y="3247739"/>
              <a:ext cx="79438" cy="74199"/>
            </a:xfrm>
            <a:prstGeom prst="rect">
              <a:avLst/>
            </a:prstGeom>
          </p:spPr>
        </p:pic>
        <p:sp>
          <p:nvSpPr>
            <p:cNvPr id="180" name="object 16"/>
            <p:cNvSpPr/>
            <p:nvPr/>
          </p:nvSpPr>
          <p:spPr>
            <a:xfrm>
              <a:off x="5756147" y="2628042"/>
              <a:ext cx="1671320" cy="1132205"/>
            </a:xfrm>
            <a:custGeom>
              <a:avLst/>
              <a:gdLst/>
              <a:ahLst/>
              <a:cxnLst/>
              <a:rect l="l" t="t" r="r" b="b"/>
              <a:pathLst>
                <a:path w="1671320" h="1132204">
                  <a:moveTo>
                    <a:pt x="9334" y="1131665"/>
                  </a:moveTo>
                  <a:lnTo>
                    <a:pt x="0" y="1131665"/>
                  </a:lnTo>
                  <a:lnTo>
                    <a:pt x="5905" y="1028509"/>
                  </a:lnTo>
                  <a:lnTo>
                    <a:pt x="6477" y="901541"/>
                  </a:lnTo>
                  <a:lnTo>
                    <a:pt x="8191" y="758285"/>
                  </a:lnTo>
                  <a:lnTo>
                    <a:pt x="18097" y="606266"/>
                  </a:lnTo>
                  <a:lnTo>
                    <a:pt x="43148" y="454818"/>
                  </a:lnTo>
                  <a:lnTo>
                    <a:pt x="62960" y="381000"/>
                  </a:lnTo>
                  <a:lnTo>
                    <a:pt x="89154" y="310515"/>
                  </a:lnTo>
                  <a:lnTo>
                    <a:pt x="122396" y="243744"/>
                  </a:lnTo>
                  <a:lnTo>
                    <a:pt x="164401" y="182403"/>
                  </a:lnTo>
                  <a:lnTo>
                    <a:pt x="214503" y="127063"/>
                  </a:lnTo>
                  <a:lnTo>
                    <a:pt x="274510" y="78200"/>
                  </a:lnTo>
                  <a:lnTo>
                    <a:pt x="327564" y="49434"/>
                  </a:lnTo>
                  <a:lnTo>
                    <a:pt x="391572" y="28765"/>
                  </a:lnTo>
                  <a:lnTo>
                    <a:pt x="466820" y="14192"/>
                  </a:lnTo>
                  <a:lnTo>
                    <a:pt x="553021" y="5429"/>
                  </a:lnTo>
                  <a:lnTo>
                    <a:pt x="758190" y="0"/>
                  </a:lnTo>
                  <a:lnTo>
                    <a:pt x="1008697" y="4381"/>
                  </a:lnTo>
                  <a:lnTo>
                    <a:pt x="1024985" y="30956"/>
                  </a:lnTo>
                  <a:lnTo>
                    <a:pt x="1046035" y="51625"/>
                  </a:lnTo>
                  <a:lnTo>
                    <a:pt x="1106614" y="85248"/>
                  </a:lnTo>
                  <a:lnTo>
                    <a:pt x="1187005" y="108585"/>
                  </a:lnTo>
                  <a:lnTo>
                    <a:pt x="1280826" y="123253"/>
                  </a:lnTo>
                  <a:lnTo>
                    <a:pt x="1382268" y="131921"/>
                  </a:lnTo>
                  <a:lnTo>
                    <a:pt x="1484185" y="136779"/>
                  </a:lnTo>
                  <a:lnTo>
                    <a:pt x="1671256" y="141732"/>
                  </a:lnTo>
                  <a:lnTo>
                    <a:pt x="1671256" y="150399"/>
                  </a:lnTo>
                  <a:lnTo>
                    <a:pt x="1484185" y="145446"/>
                  </a:lnTo>
                  <a:lnTo>
                    <a:pt x="1381029" y="140589"/>
                  </a:lnTo>
                  <a:lnTo>
                    <a:pt x="1279683" y="131921"/>
                  </a:lnTo>
                  <a:lnTo>
                    <a:pt x="1184719" y="116205"/>
                  </a:lnTo>
                  <a:lnTo>
                    <a:pt x="1103090" y="92868"/>
                  </a:lnTo>
                  <a:lnTo>
                    <a:pt x="1040225" y="58102"/>
                  </a:lnTo>
                  <a:lnTo>
                    <a:pt x="1004030" y="13049"/>
                  </a:lnTo>
                  <a:lnTo>
                    <a:pt x="758190" y="8763"/>
                  </a:lnTo>
                  <a:lnTo>
                    <a:pt x="554164" y="14192"/>
                  </a:lnTo>
                  <a:lnTo>
                    <a:pt x="467963" y="22860"/>
                  </a:lnTo>
                  <a:lnTo>
                    <a:pt x="393954" y="36385"/>
                  </a:lnTo>
                  <a:lnTo>
                    <a:pt x="330993" y="57054"/>
                  </a:lnTo>
                  <a:lnTo>
                    <a:pt x="279177" y="84677"/>
                  </a:lnTo>
                  <a:lnTo>
                    <a:pt x="220313" y="132492"/>
                  </a:lnTo>
                  <a:lnTo>
                    <a:pt x="171354" y="186785"/>
                  </a:lnTo>
                  <a:lnTo>
                    <a:pt x="130587" y="248031"/>
                  </a:lnTo>
                  <a:lnTo>
                    <a:pt x="97345" y="313753"/>
                  </a:lnTo>
                  <a:lnTo>
                    <a:pt x="71151" y="383190"/>
                  </a:lnTo>
                  <a:lnTo>
                    <a:pt x="51339" y="455961"/>
                  </a:lnTo>
                  <a:lnTo>
                    <a:pt x="27432" y="607409"/>
                  </a:lnTo>
                  <a:lnTo>
                    <a:pt x="17526" y="758285"/>
                  </a:lnTo>
                  <a:lnTo>
                    <a:pt x="15811" y="901541"/>
                  </a:lnTo>
                  <a:lnTo>
                    <a:pt x="15144" y="1028509"/>
                  </a:lnTo>
                  <a:lnTo>
                    <a:pt x="9334" y="11316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81" name="object 17"/>
            <p:cNvSpPr/>
            <p:nvPr/>
          </p:nvSpPr>
          <p:spPr>
            <a:xfrm>
              <a:off x="5756147" y="2628042"/>
              <a:ext cx="1671320" cy="1132205"/>
            </a:xfrm>
            <a:custGeom>
              <a:avLst/>
              <a:gdLst/>
              <a:ahLst/>
              <a:cxnLst/>
              <a:rect l="l" t="t" r="r" b="b"/>
              <a:pathLst>
                <a:path w="1671320" h="1132204">
                  <a:moveTo>
                    <a:pt x="0" y="1131665"/>
                  </a:moveTo>
                  <a:lnTo>
                    <a:pt x="9334" y="1131665"/>
                  </a:lnTo>
                  <a:lnTo>
                    <a:pt x="15144" y="1028509"/>
                  </a:lnTo>
                  <a:lnTo>
                    <a:pt x="15811" y="901541"/>
                  </a:lnTo>
                  <a:lnTo>
                    <a:pt x="17526" y="758285"/>
                  </a:lnTo>
                  <a:lnTo>
                    <a:pt x="27432" y="607409"/>
                  </a:lnTo>
                  <a:lnTo>
                    <a:pt x="51339" y="455961"/>
                  </a:lnTo>
                  <a:lnTo>
                    <a:pt x="71151" y="383190"/>
                  </a:lnTo>
                  <a:lnTo>
                    <a:pt x="97345" y="313753"/>
                  </a:lnTo>
                  <a:lnTo>
                    <a:pt x="130587" y="248031"/>
                  </a:lnTo>
                  <a:lnTo>
                    <a:pt x="171354" y="186785"/>
                  </a:lnTo>
                  <a:lnTo>
                    <a:pt x="220313" y="132492"/>
                  </a:lnTo>
                  <a:lnTo>
                    <a:pt x="279177" y="84677"/>
                  </a:lnTo>
                  <a:lnTo>
                    <a:pt x="330993" y="57054"/>
                  </a:lnTo>
                  <a:lnTo>
                    <a:pt x="393954" y="36385"/>
                  </a:lnTo>
                  <a:lnTo>
                    <a:pt x="467963" y="22860"/>
                  </a:lnTo>
                  <a:lnTo>
                    <a:pt x="554164" y="14192"/>
                  </a:lnTo>
                  <a:lnTo>
                    <a:pt x="758190" y="8763"/>
                  </a:lnTo>
                  <a:lnTo>
                    <a:pt x="1004030" y="13049"/>
                  </a:lnTo>
                  <a:lnTo>
                    <a:pt x="1018032" y="36385"/>
                  </a:lnTo>
                  <a:lnTo>
                    <a:pt x="1040225" y="58102"/>
                  </a:lnTo>
                  <a:lnTo>
                    <a:pt x="1103090" y="92868"/>
                  </a:lnTo>
                  <a:lnTo>
                    <a:pt x="1184719" y="116205"/>
                  </a:lnTo>
                  <a:lnTo>
                    <a:pt x="1279683" y="131921"/>
                  </a:lnTo>
                  <a:lnTo>
                    <a:pt x="1381029" y="140589"/>
                  </a:lnTo>
                  <a:lnTo>
                    <a:pt x="1484185" y="145446"/>
                  </a:lnTo>
                  <a:lnTo>
                    <a:pt x="1671256" y="150399"/>
                  </a:lnTo>
                  <a:lnTo>
                    <a:pt x="1671256" y="141732"/>
                  </a:lnTo>
                  <a:lnTo>
                    <a:pt x="1484185" y="136779"/>
                  </a:lnTo>
                  <a:lnTo>
                    <a:pt x="1382268" y="131921"/>
                  </a:lnTo>
                  <a:lnTo>
                    <a:pt x="1280826" y="123253"/>
                  </a:lnTo>
                  <a:lnTo>
                    <a:pt x="1187005" y="108585"/>
                  </a:lnTo>
                  <a:lnTo>
                    <a:pt x="1106614" y="85248"/>
                  </a:lnTo>
                  <a:lnTo>
                    <a:pt x="1046035" y="51625"/>
                  </a:lnTo>
                  <a:lnTo>
                    <a:pt x="1008697" y="4381"/>
                  </a:lnTo>
                  <a:lnTo>
                    <a:pt x="758190" y="0"/>
                  </a:lnTo>
                  <a:lnTo>
                    <a:pt x="553021" y="5429"/>
                  </a:lnTo>
                  <a:lnTo>
                    <a:pt x="466820" y="14192"/>
                  </a:lnTo>
                  <a:lnTo>
                    <a:pt x="391572" y="28765"/>
                  </a:lnTo>
                  <a:lnTo>
                    <a:pt x="327564" y="49434"/>
                  </a:lnTo>
                  <a:lnTo>
                    <a:pt x="274510" y="78200"/>
                  </a:lnTo>
                  <a:lnTo>
                    <a:pt x="214503" y="127063"/>
                  </a:lnTo>
                  <a:lnTo>
                    <a:pt x="164401" y="182403"/>
                  </a:lnTo>
                  <a:lnTo>
                    <a:pt x="122396" y="243744"/>
                  </a:lnTo>
                  <a:lnTo>
                    <a:pt x="89154" y="310515"/>
                  </a:lnTo>
                  <a:lnTo>
                    <a:pt x="62960" y="381000"/>
                  </a:lnTo>
                  <a:lnTo>
                    <a:pt x="43148" y="454818"/>
                  </a:lnTo>
                  <a:lnTo>
                    <a:pt x="18097" y="606266"/>
                  </a:lnTo>
                  <a:lnTo>
                    <a:pt x="8191" y="758285"/>
                  </a:lnTo>
                  <a:lnTo>
                    <a:pt x="6477" y="901541"/>
                  </a:lnTo>
                  <a:lnTo>
                    <a:pt x="5905" y="1028509"/>
                  </a:lnTo>
                  <a:lnTo>
                    <a:pt x="0" y="1131665"/>
                  </a:lnTo>
                  <a:close/>
                </a:path>
              </a:pathLst>
            </a:custGeom>
            <a:ln w="47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82" name="object 18"/>
            <p:cNvSpPr/>
            <p:nvPr/>
          </p:nvSpPr>
          <p:spPr>
            <a:xfrm>
              <a:off x="5756147" y="3721703"/>
              <a:ext cx="15240" cy="45085"/>
            </a:xfrm>
            <a:custGeom>
              <a:avLst/>
              <a:gdLst/>
              <a:ahLst/>
              <a:cxnLst/>
              <a:rect l="l" t="t" r="r" b="b"/>
              <a:pathLst>
                <a:path w="15239" h="45085">
                  <a:moveTo>
                    <a:pt x="9334" y="44481"/>
                  </a:moveTo>
                  <a:lnTo>
                    <a:pt x="0" y="43434"/>
                  </a:lnTo>
                  <a:lnTo>
                    <a:pt x="5905" y="0"/>
                  </a:lnTo>
                  <a:lnTo>
                    <a:pt x="15144" y="1047"/>
                  </a:lnTo>
                  <a:lnTo>
                    <a:pt x="9334" y="4448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83" name="object 19"/>
            <p:cNvSpPr/>
            <p:nvPr/>
          </p:nvSpPr>
          <p:spPr>
            <a:xfrm>
              <a:off x="5756147" y="3721703"/>
              <a:ext cx="15240" cy="45085"/>
            </a:xfrm>
            <a:custGeom>
              <a:avLst/>
              <a:gdLst/>
              <a:ahLst/>
              <a:cxnLst/>
              <a:rect l="l" t="t" r="r" b="b"/>
              <a:pathLst>
                <a:path w="15239" h="45085">
                  <a:moveTo>
                    <a:pt x="0" y="43434"/>
                  </a:moveTo>
                  <a:lnTo>
                    <a:pt x="9334" y="44481"/>
                  </a:lnTo>
                  <a:lnTo>
                    <a:pt x="15144" y="1047"/>
                  </a:lnTo>
                  <a:lnTo>
                    <a:pt x="5905" y="0"/>
                  </a:lnTo>
                  <a:lnTo>
                    <a:pt x="0" y="43434"/>
                  </a:lnTo>
                  <a:close/>
                </a:path>
              </a:pathLst>
            </a:custGeom>
            <a:ln w="47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84" name="object 20"/>
            <p:cNvSpPr/>
            <p:nvPr/>
          </p:nvSpPr>
          <p:spPr>
            <a:xfrm>
              <a:off x="5762053" y="3656552"/>
              <a:ext cx="10160" cy="44450"/>
            </a:xfrm>
            <a:custGeom>
              <a:avLst/>
              <a:gdLst/>
              <a:ahLst/>
              <a:cxnLst/>
              <a:rect l="l" t="t" r="r" b="b"/>
              <a:pathLst>
                <a:path w="10160" h="44450">
                  <a:moveTo>
                    <a:pt x="9239" y="44005"/>
                  </a:moveTo>
                  <a:lnTo>
                    <a:pt x="0" y="44005"/>
                  </a:lnTo>
                  <a:lnTo>
                    <a:pt x="571" y="10382"/>
                  </a:lnTo>
                  <a:lnTo>
                    <a:pt x="571" y="0"/>
                  </a:lnTo>
                  <a:lnTo>
                    <a:pt x="9905" y="0"/>
                  </a:lnTo>
                  <a:lnTo>
                    <a:pt x="9905" y="10382"/>
                  </a:lnTo>
                  <a:lnTo>
                    <a:pt x="9239" y="440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85" name="object 21"/>
            <p:cNvSpPr/>
            <p:nvPr/>
          </p:nvSpPr>
          <p:spPr>
            <a:xfrm>
              <a:off x="5762053" y="3656552"/>
              <a:ext cx="10160" cy="44450"/>
            </a:xfrm>
            <a:custGeom>
              <a:avLst/>
              <a:gdLst/>
              <a:ahLst/>
              <a:cxnLst/>
              <a:rect l="l" t="t" r="r" b="b"/>
              <a:pathLst>
                <a:path w="10160" h="44450">
                  <a:moveTo>
                    <a:pt x="0" y="44005"/>
                  </a:moveTo>
                  <a:lnTo>
                    <a:pt x="9239" y="44005"/>
                  </a:lnTo>
                  <a:lnTo>
                    <a:pt x="9905" y="10382"/>
                  </a:lnTo>
                  <a:lnTo>
                    <a:pt x="9905" y="0"/>
                  </a:lnTo>
                  <a:lnTo>
                    <a:pt x="571" y="0"/>
                  </a:lnTo>
                  <a:lnTo>
                    <a:pt x="571" y="10382"/>
                  </a:lnTo>
                  <a:lnTo>
                    <a:pt x="0" y="44005"/>
                  </a:lnTo>
                  <a:close/>
                </a:path>
              </a:pathLst>
            </a:custGeom>
            <a:ln w="47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86" name="object 22"/>
            <p:cNvSpPr/>
            <p:nvPr/>
          </p:nvSpPr>
          <p:spPr>
            <a:xfrm>
              <a:off x="5763196" y="3590925"/>
              <a:ext cx="13335" cy="44450"/>
            </a:xfrm>
            <a:custGeom>
              <a:avLst/>
              <a:gdLst/>
              <a:ahLst/>
              <a:cxnLst/>
              <a:rect l="l" t="t" r="r" b="b"/>
              <a:pathLst>
                <a:path w="13335" h="44450">
                  <a:moveTo>
                    <a:pt x="9334" y="43910"/>
                  </a:moveTo>
                  <a:lnTo>
                    <a:pt x="0" y="43910"/>
                  </a:lnTo>
                  <a:lnTo>
                    <a:pt x="1143" y="14097"/>
                  </a:lnTo>
                  <a:lnTo>
                    <a:pt x="3428" y="0"/>
                  </a:lnTo>
                  <a:lnTo>
                    <a:pt x="12763" y="1047"/>
                  </a:lnTo>
                  <a:lnTo>
                    <a:pt x="10477" y="15144"/>
                  </a:lnTo>
                  <a:lnTo>
                    <a:pt x="9334" y="439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87" name="object 23"/>
            <p:cNvSpPr/>
            <p:nvPr/>
          </p:nvSpPr>
          <p:spPr>
            <a:xfrm>
              <a:off x="5763196" y="3590925"/>
              <a:ext cx="13335" cy="44450"/>
            </a:xfrm>
            <a:custGeom>
              <a:avLst/>
              <a:gdLst/>
              <a:ahLst/>
              <a:cxnLst/>
              <a:rect l="l" t="t" r="r" b="b"/>
              <a:pathLst>
                <a:path w="13335" h="44450">
                  <a:moveTo>
                    <a:pt x="0" y="43910"/>
                  </a:moveTo>
                  <a:lnTo>
                    <a:pt x="9334" y="43910"/>
                  </a:lnTo>
                  <a:lnTo>
                    <a:pt x="10477" y="15144"/>
                  </a:lnTo>
                  <a:lnTo>
                    <a:pt x="12763" y="1047"/>
                  </a:lnTo>
                  <a:lnTo>
                    <a:pt x="3428" y="0"/>
                  </a:lnTo>
                  <a:lnTo>
                    <a:pt x="1143" y="14097"/>
                  </a:lnTo>
                  <a:lnTo>
                    <a:pt x="0" y="43910"/>
                  </a:lnTo>
                  <a:close/>
                </a:path>
              </a:pathLst>
            </a:custGeom>
            <a:ln w="47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88" name="object 24"/>
            <p:cNvSpPr/>
            <p:nvPr/>
          </p:nvSpPr>
          <p:spPr>
            <a:xfrm>
              <a:off x="5770149" y="3525774"/>
              <a:ext cx="18415" cy="45085"/>
            </a:xfrm>
            <a:custGeom>
              <a:avLst/>
              <a:gdLst/>
              <a:ahLst/>
              <a:cxnLst/>
              <a:rect l="l" t="t" r="r" b="b"/>
              <a:pathLst>
                <a:path w="18414" h="45085">
                  <a:moveTo>
                    <a:pt x="9334" y="44481"/>
                  </a:moveTo>
                  <a:lnTo>
                    <a:pt x="0" y="43434"/>
                  </a:lnTo>
                  <a:lnTo>
                    <a:pt x="4667" y="14097"/>
                  </a:lnTo>
                  <a:lnTo>
                    <a:pt x="9906" y="0"/>
                  </a:lnTo>
                  <a:lnTo>
                    <a:pt x="18097" y="3238"/>
                  </a:lnTo>
                  <a:lnTo>
                    <a:pt x="12858" y="16287"/>
                  </a:lnTo>
                  <a:lnTo>
                    <a:pt x="9334" y="4448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89" name="object 25"/>
            <p:cNvSpPr/>
            <p:nvPr/>
          </p:nvSpPr>
          <p:spPr>
            <a:xfrm>
              <a:off x="5770149" y="3525774"/>
              <a:ext cx="18415" cy="45085"/>
            </a:xfrm>
            <a:custGeom>
              <a:avLst/>
              <a:gdLst/>
              <a:ahLst/>
              <a:cxnLst/>
              <a:rect l="l" t="t" r="r" b="b"/>
              <a:pathLst>
                <a:path w="18414" h="45085">
                  <a:moveTo>
                    <a:pt x="0" y="43434"/>
                  </a:moveTo>
                  <a:lnTo>
                    <a:pt x="9334" y="44481"/>
                  </a:lnTo>
                  <a:lnTo>
                    <a:pt x="12858" y="16287"/>
                  </a:lnTo>
                  <a:lnTo>
                    <a:pt x="18097" y="3238"/>
                  </a:lnTo>
                  <a:lnTo>
                    <a:pt x="9906" y="0"/>
                  </a:lnTo>
                  <a:lnTo>
                    <a:pt x="4667" y="14097"/>
                  </a:lnTo>
                  <a:lnTo>
                    <a:pt x="0" y="43434"/>
                  </a:lnTo>
                  <a:close/>
                </a:path>
              </a:pathLst>
            </a:custGeom>
            <a:ln w="47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90" name="object 26"/>
            <p:cNvSpPr/>
            <p:nvPr/>
          </p:nvSpPr>
          <p:spPr>
            <a:xfrm>
              <a:off x="5787675" y="3463861"/>
              <a:ext cx="26034" cy="45085"/>
            </a:xfrm>
            <a:custGeom>
              <a:avLst/>
              <a:gdLst/>
              <a:ahLst/>
              <a:cxnLst/>
              <a:rect l="l" t="t" r="r" b="b"/>
              <a:pathLst>
                <a:path w="26035" h="45085">
                  <a:moveTo>
                    <a:pt x="8096" y="44576"/>
                  </a:moveTo>
                  <a:lnTo>
                    <a:pt x="0" y="41243"/>
                  </a:lnTo>
                  <a:lnTo>
                    <a:pt x="11620" y="10382"/>
                  </a:lnTo>
                  <a:lnTo>
                    <a:pt x="17430" y="0"/>
                  </a:lnTo>
                  <a:lnTo>
                    <a:pt x="25622" y="4381"/>
                  </a:lnTo>
                  <a:lnTo>
                    <a:pt x="19812" y="13620"/>
                  </a:lnTo>
                  <a:lnTo>
                    <a:pt x="8096" y="445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91" name="object 27"/>
            <p:cNvSpPr/>
            <p:nvPr/>
          </p:nvSpPr>
          <p:spPr>
            <a:xfrm>
              <a:off x="5787675" y="3463861"/>
              <a:ext cx="26034" cy="45085"/>
            </a:xfrm>
            <a:custGeom>
              <a:avLst/>
              <a:gdLst/>
              <a:ahLst/>
              <a:cxnLst/>
              <a:rect l="l" t="t" r="r" b="b"/>
              <a:pathLst>
                <a:path w="26035" h="45085">
                  <a:moveTo>
                    <a:pt x="0" y="41243"/>
                  </a:moveTo>
                  <a:lnTo>
                    <a:pt x="8096" y="44576"/>
                  </a:lnTo>
                  <a:lnTo>
                    <a:pt x="19812" y="13620"/>
                  </a:lnTo>
                  <a:lnTo>
                    <a:pt x="25622" y="4381"/>
                  </a:lnTo>
                  <a:lnTo>
                    <a:pt x="17430" y="0"/>
                  </a:lnTo>
                  <a:lnTo>
                    <a:pt x="11620" y="10382"/>
                  </a:lnTo>
                  <a:lnTo>
                    <a:pt x="0" y="41243"/>
                  </a:lnTo>
                  <a:close/>
                </a:path>
              </a:pathLst>
            </a:custGeom>
            <a:ln w="47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92" name="object 28"/>
            <p:cNvSpPr/>
            <p:nvPr/>
          </p:nvSpPr>
          <p:spPr>
            <a:xfrm>
              <a:off x="5817393" y="3410711"/>
              <a:ext cx="36195" cy="38735"/>
            </a:xfrm>
            <a:custGeom>
              <a:avLst/>
              <a:gdLst/>
              <a:ahLst/>
              <a:cxnLst/>
              <a:rect l="l" t="t" r="r" b="b"/>
              <a:pathLst>
                <a:path w="36195" h="38735">
                  <a:moveTo>
                    <a:pt x="8096" y="38576"/>
                  </a:moveTo>
                  <a:lnTo>
                    <a:pt x="0" y="35242"/>
                  </a:lnTo>
                  <a:lnTo>
                    <a:pt x="2286" y="31527"/>
                  </a:lnTo>
                  <a:lnTo>
                    <a:pt x="28479" y="1047"/>
                  </a:lnTo>
                  <a:lnTo>
                    <a:pt x="30289" y="0"/>
                  </a:lnTo>
                  <a:lnTo>
                    <a:pt x="36099" y="5429"/>
                  </a:lnTo>
                  <a:lnTo>
                    <a:pt x="35528" y="6476"/>
                  </a:lnTo>
                  <a:lnTo>
                    <a:pt x="9334" y="35813"/>
                  </a:lnTo>
                  <a:lnTo>
                    <a:pt x="8096" y="385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93" name="object 29"/>
            <p:cNvSpPr/>
            <p:nvPr/>
          </p:nvSpPr>
          <p:spPr>
            <a:xfrm>
              <a:off x="5817393" y="3410711"/>
              <a:ext cx="36195" cy="38735"/>
            </a:xfrm>
            <a:custGeom>
              <a:avLst/>
              <a:gdLst/>
              <a:ahLst/>
              <a:cxnLst/>
              <a:rect l="l" t="t" r="r" b="b"/>
              <a:pathLst>
                <a:path w="36195" h="38735">
                  <a:moveTo>
                    <a:pt x="0" y="35242"/>
                  </a:moveTo>
                  <a:lnTo>
                    <a:pt x="8096" y="38576"/>
                  </a:lnTo>
                  <a:lnTo>
                    <a:pt x="9334" y="35813"/>
                  </a:lnTo>
                  <a:lnTo>
                    <a:pt x="35528" y="6476"/>
                  </a:lnTo>
                  <a:lnTo>
                    <a:pt x="36099" y="5429"/>
                  </a:lnTo>
                  <a:lnTo>
                    <a:pt x="30289" y="0"/>
                  </a:lnTo>
                  <a:lnTo>
                    <a:pt x="28479" y="1047"/>
                  </a:lnTo>
                  <a:lnTo>
                    <a:pt x="2286" y="31527"/>
                  </a:lnTo>
                  <a:lnTo>
                    <a:pt x="0" y="35242"/>
                  </a:lnTo>
                  <a:close/>
                </a:path>
              </a:pathLst>
            </a:custGeom>
            <a:ln w="47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94" name="object 30"/>
            <p:cNvSpPr/>
            <p:nvPr/>
          </p:nvSpPr>
          <p:spPr>
            <a:xfrm>
              <a:off x="5865113" y="3368897"/>
              <a:ext cx="42545" cy="33655"/>
            </a:xfrm>
            <a:custGeom>
              <a:avLst/>
              <a:gdLst/>
              <a:ahLst/>
              <a:cxnLst/>
              <a:rect l="l" t="t" r="r" b="b"/>
              <a:pathLst>
                <a:path w="42545" h="33654">
                  <a:moveTo>
                    <a:pt x="5905" y="33147"/>
                  </a:moveTo>
                  <a:lnTo>
                    <a:pt x="0" y="26574"/>
                  </a:lnTo>
                  <a:lnTo>
                    <a:pt x="14573" y="14097"/>
                  </a:lnTo>
                  <a:lnTo>
                    <a:pt x="37337" y="0"/>
                  </a:lnTo>
                  <a:lnTo>
                    <a:pt x="42005" y="6572"/>
                  </a:lnTo>
                  <a:lnTo>
                    <a:pt x="20383" y="20669"/>
                  </a:lnTo>
                  <a:lnTo>
                    <a:pt x="5905" y="331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95" name="object 31"/>
            <p:cNvSpPr/>
            <p:nvPr/>
          </p:nvSpPr>
          <p:spPr>
            <a:xfrm>
              <a:off x="5865113" y="3368897"/>
              <a:ext cx="42545" cy="33655"/>
            </a:xfrm>
            <a:custGeom>
              <a:avLst/>
              <a:gdLst/>
              <a:ahLst/>
              <a:cxnLst/>
              <a:rect l="l" t="t" r="r" b="b"/>
              <a:pathLst>
                <a:path w="42545" h="33654">
                  <a:moveTo>
                    <a:pt x="0" y="26574"/>
                  </a:moveTo>
                  <a:lnTo>
                    <a:pt x="5905" y="33147"/>
                  </a:lnTo>
                  <a:lnTo>
                    <a:pt x="20383" y="20669"/>
                  </a:lnTo>
                  <a:lnTo>
                    <a:pt x="42005" y="6572"/>
                  </a:lnTo>
                  <a:lnTo>
                    <a:pt x="37337" y="0"/>
                  </a:lnTo>
                  <a:lnTo>
                    <a:pt x="14573" y="14097"/>
                  </a:lnTo>
                  <a:lnTo>
                    <a:pt x="0" y="26574"/>
                  </a:lnTo>
                  <a:close/>
                </a:path>
              </a:pathLst>
            </a:custGeom>
            <a:ln w="47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96" name="object 32"/>
            <p:cNvSpPr/>
            <p:nvPr/>
          </p:nvSpPr>
          <p:spPr>
            <a:xfrm>
              <a:off x="5922264" y="3335845"/>
              <a:ext cx="45720" cy="27940"/>
            </a:xfrm>
            <a:custGeom>
              <a:avLst/>
              <a:gdLst/>
              <a:ahLst/>
              <a:cxnLst/>
              <a:rect l="l" t="t" r="r" b="b"/>
              <a:pathLst>
                <a:path w="45720" h="27939">
                  <a:moveTo>
                    <a:pt x="3524" y="27622"/>
                  </a:moveTo>
                  <a:lnTo>
                    <a:pt x="0" y="20097"/>
                  </a:lnTo>
                  <a:lnTo>
                    <a:pt x="41910" y="0"/>
                  </a:lnTo>
                  <a:lnTo>
                    <a:pt x="45434" y="7524"/>
                  </a:lnTo>
                  <a:lnTo>
                    <a:pt x="3524" y="276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97" name="object 33"/>
            <p:cNvSpPr/>
            <p:nvPr/>
          </p:nvSpPr>
          <p:spPr>
            <a:xfrm>
              <a:off x="5922264" y="3335845"/>
              <a:ext cx="45720" cy="27940"/>
            </a:xfrm>
            <a:custGeom>
              <a:avLst/>
              <a:gdLst/>
              <a:ahLst/>
              <a:cxnLst/>
              <a:rect l="l" t="t" r="r" b="b"/>
              <a:pathLst>
                <a:path w="45720" h="27939">
                  <a:moveTo>
                    <a:pt x="0" y="20097"/>
                  </a:moveTo>
                  <a:lnTo>
                    <a:pt x="3524" y="27622"/>
                  </a:lnTo>
                  <a:lnTo>
                    <a:pt x="45434" y="7524"/>
                  </a:lnTo>
                  <a:lnTo>
                    <a:pt x="41910" y="0"/>
                  </a:lnTo>
                  <a:lnTo>
                    <a:pt x="0" y="20097"/>
                  </a:lnTo>
                  <a:close/>
                </a:path>
              </a:pathLst>
            </a:custGeom>
            <a:ln w="47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98" name="object 34"/>
            <p:cNvSpPr/>
            <p:nvPr/>
          </p:nvSpPr>
          <p:spPr>
            <a:xfrm>
              <a:off x="5985795" y="3312509"/>
              <a:ext cx="48260" cy="22860"/>
            </a:xfrm>
            <a:custGeom>
              <a:avLst/>
              <a:gdLst/>
              <a:ahLst/>
              <a:cxnLst/>
              <a:rect l="l" t="t" r="r" b="b"/>
              <a:pathLst>
                <a:path w="48260" h="22860">
                  <a:moveTo>
                    <a:pt x="3428" y="22764"/>
                  </a:moveTo>
                  <a:lnTo>
                    <a:pt x="0" y="15144"/>
                  </a:lnTo>
                  <a:lnTo>
                    <a:pt x="44291" y="0"/>
                  </a:lnTo>
                  <a:lnTo>
                    <a:pt x="47720" y="7524"/>
                  </a:lnTo>
                  <a:lnTo>
                    <a:pt x="3428" y="227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99" name="object 35"/>
            <p:cNvSpPr/>
            <p:nvPr/>
          </p:nvSpPr>
          <p:spPr>
            <a:xfrm>
              <a:off x="5985795" y="3312509"/>
              <a:ext cx="48260" cy="22860"/>
            </a:xfrm>
            <a:custGeom>
              <a:avLst/>
              <a:gdLst/>
              <a:ahLst/>
              <a:cxnLst/>
              <a:rect l="l" t="t" r="r" b="b"/>
              <a:pathLst>
                <a:path w="48260" h="22860">
                  <a:moveTo>
                    <a:pt x="0" y="15144"/>
                  </a:moveTo>
                  <a:lnTo>
                    <a:pt x="3428" y="22764"/>
                  </a:lnTo>
                  <a:lnTo>
                    <a:pt x="47720" y="7524"/>
                  </a:lnTo>
                  <a:lnTo>
                    <a:pt x="44291" y="0"/>
                  </a:lnTo>
                  <a:lnTo>
                    <a:pt x="0" y="15144"/>
                  </a:lnTo>
                  <a:close/>
                </a:path>
              </a:pathLst>
            </a:custGeom>
            <a:ln w="47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00" name="object 36"/>
            <p:cNvSpPr/>
            <p:nvPr/>
          </p:nvSpPr>
          <p:spPr>
            <a:xfrm>
              <a:off x="6053327" y="3297269"/>
              <a:ext cx="47625" cy="17780"/>
            </a:xfrm>
            <a:custGeom>
              <a:avLst/>
              <a:gdLst/>
              <a:ahLst/>
              <a:cxnLst/>
              <a:rect l="l" t="t" r="r" b="b"/>
              <a:pathLst>
                <a:path w="47625" h="17779">
                  <a:moveTo>
                    <a:pt x="2381" y="17335"/>
                  </a:moveTo>
                  <a:lnTo>
                    <a:pt x="0" y="9810"/>
                  </a:lnTo>
                  <a:lnTo>
                    <a:pt x="30956" y="2762"/>
                  </a:lnTo>
                  <a:lnTo>
                    <a:pt x="46100" y="0"/>
                  </a:lnTo>
                  <a:lnTo>
                    <a:pt x="47244" y="8667"/>
                  </a:lnTo>
                  <a:lnTo>
                    <a:pt x="33242" y="10287"/>
                  </a:lnTo>
                  <a:lnTo>
                    <a:pt x="2381" y="173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01" name="object 37"/>
            <p:cNvSpPr/>
            <p:nvPr/>
          </p:nvSpPr>
          <p:spPr>
            <a:xfrm>
              <a:off x="6053327" y="3297269"/>
              <a:ext cx="47625" cy="17780"/>
            </a:xfrm>
            <a:custGeom>
              <a:avLst/>
              <a:gdLst/>
              <a:ahLst/>
              <a:cxnLst/>
              <a:rect l="l" t="t" r="r" b="b"/>
              <a:pathLst>
                <a:path w="47625" h="17779">
                  <a:moveTo>
                    <a:pt x="0" y="9810"/>
                  </a:moveTo>
                  <a:lnTo>
                    <a:pt x="2381" y="17335"/>
                  </a:lnTo>
                  <a:lnTo>
                    <a:pt x="33242" y="10287"/>
                  </a:lnTo>
                  <a:lnTo>
                    <a:pt x="47244" y="8667"/>
                  </a:lnTo>
                  <a:lnTo>
                    <a:pt x="46100" y="0"/>
                  </a:lnTo>
                  <a:lnTo>
                    <a:pt x="30956" y="2762"/>
                  </a:lnTo>
                  <a:lnTo>
                    <a:pt x="0" y="9810"/>
                  </a:lnTo>
                  <a:close/>
                </a:path>
              </a:pathLst>
            </a:custGeom>
            <a:ln w="47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02" name="object 38"/>
            <p:cNvSpPr/>
            <p:nvPr/>
          </p:nvSpPr>
          <p:spPr>
            <a:xfrm>
              <a:off x="6122670" y="3289172"/>
              <a:ext cx="47625" cy="13970"/>
            </a:xfrm>
            <a:custGeom>
              <a:avLst/>
              <a:gdLst/>
              <a:ahLst/>
              <a:cxnLst/>
              <a:rect l="l" t="t" r="r" b="b"/>
              <a:pathLst>
                <a:path w="47625" h="13970">
                  <a:moveTo>
                    <a:pt x="1238" y="13525"/>
                  </a:moveTo>
                  <a:lnTo>
                    <a:pt x="0" y="4857"/>
                  </a:lnTo>
                  <a:lnTo>
                    <a:pt x="25717" y="1047"/>
                  </a:lnTo>
                  <a:lnTo>
                    <a:pt x="47244" y="0"/>
                  </a:lnTo>
                  <a:lnTo>
                    <a:pt x="47244" y="8667"/>
                  </a:lnTo>
                  <a:lnTo>
                    <a:pt x="26860" y="9715"/>
                  </a:lnTo>
                  <a:lnTo>
                    <a:pt x="1238" y="135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03" name="object 39"/>
            <p:cNvSpPr/>
            <p:nvPr/>
          </p:nvSpPr>
          <p:spPr>
            <a:xfrm>
              <a:off x="6122670" y="3289172"/>
              <a:ext cx="47625" cy="13970"/>
            </a:xfrm>
            <a:custGeom>
              <a:avLst/>
              <a:gdLst/>
              <a:ahLst/>
              <a:cxnLst/>
              <a:rect l="l" t="t" r="r" b="b"/>
              <a:pathLst>
                <a:path w="47625" h="13970">
                  <a:moveTo>
                    <a:pt x="0" y="4857"/>
                  </a:moveTo>
                  <a:lnTo>
                    <a:pt x="1238" y="13525"/>
                  </a:lnTo>
                  <a:lnTo>
                    <a:pt x="26860" y="9715"/>
                  </a:lnTo>
                  <a:lnTo>
                    <a:pt x="47244" y="8667"/>
                  </a:lnTo>
                  <a:lnTo>
                    <a:pt x="47244" y="0"/>
                  </a:lnTo>
                  <a:lnTo>
                    <a:pt x="25717" y="1047"/>
                  </a:lnTo>
                  <a:lnTo>
                    <a:pt x="0" y="4857"/>
                  </a:lnTo>
                  <a:close/>
                </a:path>
              </a:pathLst>
            </a:custGeom>
            <a:ln w="47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04" name="object 40"/>
            <p:cNvSpPr/>
            <p:nvPr/>
          </p:nvSpPr>
          <p:spPr>
            <a:xfrm>
              <a:off x="6193250" y="3284791"/>
              <a:ext cx="46990" cy="11430"/>
            </a:xfrm>
            <a:custGeom>
              <a:avLst/>
              <a:gdLst/>
              <a:ahLst/>
              <a:cxnLst/>
              <a:rect l="l" t="t" r="r" b="b"/>
              <a:pathLst>
                <a:path w="46989" h="11429">
                  <a:moveTo>
                    <a:pt x="0" y="11430"/>
                  </a:moveTo>
                  <a:lnTo>
                    <a:pt x="0" y="2762"/>
                  </a:lnTo>
                  <a:lnTo>
                    <a:pt x="46577" y="0"/>
                  </a:lnTo>
                  <a:lnTo>
                    <a:pt x="46577" y="8667"/>
                  </a:lnTo>
                  <a:lnTo>
                    <a:pt x="0" y="114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05" name="object 41"/>
            <p:cNvSpPr/>
            <p:nvPr/>
          </p:nvSpPr>
          <p:spPr>
            <a:xfrm>
              <a:off x="6193250" y="3284791"/>
              <a:ext cx="46990" cy="11430"/>
            </a:xfrm>
            <a:custGeom>
              <a:avLst/>
              <a:gdLst/>
              <a:ahLst/>
              <a:cxnLst/>
              <a:rect l="l" t="t" r="r" b="b"/>
              <a:pathLst>
                <a:path w="46989" h="11429">
                  <a:moveTo>
                    <a:pt x="0" y="2762"/>
                  </a:moveTo>
                  <a:lnTo>
                    <a:pt x="0" y="11430"/>
                  </a:lnTo>
                  <a:lnTo>
                    <a:pt x="46577" y="8667"/>
                  </a:lnTo>
                  <a:lnTo>
                    <a:pt x="46577" y="0"/>
                  </a:lnTo>
                  <a:lnTo>
                    <a:pt x="0" y="2762"/>
                  </a:lnTo>
                  <a:close/>
                </a:path>
              </a:pathLst>
            </a:custGeom>
            <a:ln w="47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06" name="object 42"/>
            <p:cNvSpPr/>
            <p:nvPr/>
          </p:nvSpPr>
          <p:spPr>
            <a:xfrm>
              <a:off x="6263163" y="3280410"/>
              <a:ext cx="47625" cy="11430"/>
            </a:xfrm>
            <a:custGeom>
              <a:avLst/>
              <a:gdLst/>
              <a:ahLst/>
              <a:cxnLst/>
              <a:rect l="l" t="t" r="r" b="b"/>
              <a:pathLst>
                <a:path w="47625" h="11429">
                  <a:moveTo>
                    <a:pt x="0" y="11430"/>
                  </a:moveTo>
                  <a:lnTo>
                    <a:pt x="0" y="2762"/>
                  </a:lnTo>
                  <a:lnTo>
                    <a:pt x="47148" y="0"/>
                  </a:lnTo>
                  <a:lnTo>
                    <a:pt x="47148" y="8763"/>
                  </a:lnTo>
                  <a:lnTo>
                    <a:pt x="0" y="114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07" name="object 43"/>
            <p:cNvSpPr/>
            <p:nvPr/>
          </p:nvSpPr>
          <p:spPr>
            <a:xfrm>
              <a:off x="6263163" y="3280410"/>
              <a:ext cx="47625" cy="11430"/>
            </a:xfrm>
            <a:custGeom>
              <a:avLst/>
              <a:gdLst/>
              <a:ahLst/>
              <a:cxnLst/>
              <a:rect l="l" t="t" r="r" b="b"/>
              <a:pathLst>
                <a:path w="47625" h="11429">
                  <a:moveTo>
                    <a:pt x="0" y="2762"/>
                  </a:moveTo>
                  <a:lnTo>
                    <a:pt x="0" y="11430"/>
                  </a:lnTo>
                  <a:lnTo>
                    <a:pt x="46577" y="8763"/>
                  </a:lnTo>
                  <a:lnTo>
                    <a:pt x="47148" y="8763"/>
                  </a:lnTo>
                  <a:lnTo>
                    <a:pt x="47148" y="0"/>
                  </a:lnTo>
                  <a:lnTo>
                    <a:pt x="46577" y="0"/>
                  </a:lnTo>
                  <a:lnTo>
                    <a:pt x="0" y="2762"/>
                  </a:lnTo>
                  <a:close/>
                </a:path>
              </a:pathLst>
            </a:custGeom>
            <a:ln w="47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08" name="object 44"/>
            <p:cNvSpPr/>
            <p:nvPr/>
          </p:nvSpPr>
          <p:spPr>
            <a:xfrm>
              <a:off x="6333648" y="3279933"/>
              <a:ext cx="47625" cy="9525"/>
            </a:xfrm>
            <a:custGeom>
              <a:avLst/>
              <a:gdLst/>
              <a:ahLst/>
              <a:cxnLst/>
              <a:rect l="l" t="t" r="r" b="b"/>
              <a:pathLst>
                <a:path w="47625" h="9525">
                  <a:moveTo>
                    <a:pt x="0" y="9239"/>
                  </a:moveTo>
                  <a:lnTo>
                    <a:pt x="0" y="476"/>
                  </a:lnTo>
                  <a:lnTo>
                    <a:pt x="47243" y="0"/>
                  </a:lnTo>
                  <a:lnTo>
                    <a:pt x="47243" y="8667"/>
                  </a:lnTo>
                  <a:lnTo>
                    <a:pt x="0" y="92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09" name="object 45"/>
            <p:cNvSpPr/>
            <p:nvPr/>
          </p:nvSpPr>
          <p:spPr>
            <a:xfrm>
              <a:off x="6333648" y="3279933"/>
              <a:ext cx="47625" cy="9525"/>
            </a:xfrm>
            <a:custGeom>
              <a:avLst/>
              <a:gdLst/>
              <a:ahLst/>
              <a:cxnLst/>
              <a:rect l="l" t="t" r="r" b="b"/>
              <a:pathLst>
                <a:path w="47625" h="9525">
                  <a:moveTo>
                    <a:pt x="0" y="476"/>
                  </a:moveTo>
                  <a:lnTo>
                    <a:pt x="0" y="9239"/>
                  </a:lnTo>
                  <a:lnTo>
                    <a:pt x="47243" y="8667"/>
                  </a:lnTo>
                  <a:lnTo>
                    <a:pt x="47243" y="0"/>
                  </a:lnTo>
                  <a:lnTo>
                    <a:pt x="0" y="476"/>
                  </a:lnTo>
                  <a:close/>
                </a:path>
              </a:pathLst>
            </a:custGeom>
            <a:ln w="47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10" name="object 46"/>
            <p:cNvSpPr/>
            <p:nvPr/>
          </p:nvSpPr>
          <p:spPr>
            <a:xfrm>
              <a:off x="6404133" y="3278790"/>
              <a:ext cx="47625" cy="9525"/>
            </a:xfrm>
            <a:custGeom>
              <a:avLst/>
              <a:gdLst/>
              <a:ahLst/>
              <a:cxnLst/>
              <a:rect l="l" t="t" r="r" b="b"/>
              <a:pathLst>
                <a:path w="47625" h="9525">
                  <a:moveTo>
                    <a:pt x="0" y="9239"/>
                  </a:moveTo>
                  <a:lnTo>
                    <a:pt x="0" y="571"/>
                  </a:lnTo>
                  <a:lnTo>
                    <a:pt x="47243" y="0"/>
                  </a:lnTo>
                  <a:lnTo>
                    <a:pt x="47243" y="8762"/>
                  </a:lnTo>
                  <a:lnTo>
                    <a:pt x="0" y="92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11" name="object 47"/>
            <p:cNvSpPr/>
            <p:nvPr/>
          </p:nvSpPr>
          <p:spPr>
            <a:xfrm>
              <a:off x="6404133" y="3278790"/>
              <a:ext cx="47625" cy="9525"/>
            </a:xfrm>
            <a:custGeom>
              <a:avLst/>
              <a:gdLst/>
              <a:ahLst/>
              <a:cxnLst/>
              <a:rect l="l" t="t" r="r" b="b"/>
              <a:pathLst>
                <a:path w="47625" h="9525">
                  <a:moveTo>
                    <a:pt x="0" y="571"/>
                  </a:moveTo>
                  <a:lnTo>
                    <a:pt x="0" y="9239"/>
                  </a:lnTo>
                  <a:lnTo>
                    <a:pt x="47243" y="8762"/>
                  </a:lnTo>
                  <a:lnTo>
                    <a:pt x="47243" y="0"/>
                  </a:lnTo>
                  <a:lnTo>
                    <a:pt x="0" y="571"/>
                  </a:lnTo>
                  <a:close/>
                </a:path>
              </a:pathLst>
            </a:custGeom>
            <a:ln w="47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12" name="object 48"/>
            <p:cNvSpPr/>
            <p:nvPr/>
          </p:nvSpPr>
          <p:spPr>
            <a:xfrm>
              <a:off x="6474714" y="3278314"/>
              <a:ext cx="46990" cy="9525"/>
            </a:xfrm>
            <a:custGeom>
              <a:avLst/>
              <a:gdLst/>
              <a:ahLst/>
              <a:cxnLst/>
              <a:rect l="l" t="t" r="r" b="b"/>
              <a:pathLst>
                <a:path w="46990" h="9525">
                  <a:moveTo>
                    <a:pt x="0" y="9239"/>
                  </a:moveTo>
                  <a:lnTo>
                    <a:pt x="0" y="476"/>
                  </a:lnTo>
                  <a:lnTo>
                    <a:pt x="39623" y="0"/>
                  </a:lnTo>
                  <a:lnTo>
                    <a:pt x="46577" y="0"/>
                  </a:lnTo>
                  <a:lnTo>
                    <a:pt x="46577" y="8667"/>
                  </a:lnTo>
                  <a:lnTo>
                    <a:pt x="39623" y="8667"/>
                  </a:lnTo>
                  <a:lnTo>
                    <a:pt x="0" y="92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13" name="object 49"/>
            <p:cNvSpPr/>
            <p:nvPr/>
          </p:nvSpPr>
          <p:spPr>
            <a:xfrm>
              <a:off x="6474714" y="3278314"/>
              <a:ext cx="46990" cy="9525"/>
            </a:xfrm>
            <a:custGeom>
              <a:avLst/>
              <a:gdLst/>
              <a:ahLst/>
              <a:cxnLst/>
              <a:rect l="l" t="t" r="r" b="b"/>
              <a:pathLst>
                <a:path w="46990" h="9525">
                  <a:moveTo>
                    <a:pt x="0" y="476"/>
                  </a:moveTo>
                  <a:lnTo>
                    <a:pt x="0" y="9239"/>
                  </a:lnTo>
                  <a:lnTo>
                    <a:pt x="39623" y="8667"/>
                  </a:lnTo>
                  <a:lnTo>
                    <a:pt x="46577" y="8667"/>
                  </a:lnTo>
                  <a:lnTo>
                    <a:pt x="46577" y="0"/>
                  </a:lnTo>
                  <a:lnTo>
                    <a:pt x="39623" y="0"/>
                  </a:lnTo>
                  <a:lnTo>
                    <a:pt x="0" y="476"/>
                  </a:lnTo>
                  <a:close/>
                </a:path>
              </a:pathLst>
            </a:custGeom>
            <a:ln w="47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14" name="object 50"/>
            <p:cNvSpPr/>
            <p:nvPr/>
          </p:nvSpPr>
          <p:spPr>
            <a:xfrm>
              <a:off x="6544627" y="3278314"/>
              <a:ext cx="47625" cy="9525"/>
            </a:xfrm>
            <a:custGeom>
              <a:avLst/>
              <a:gdLst/>
              <a:ahLst/>
              <a:cxnLst/>
              <a:rect l="l" t="t" r="r" b="b"/>
              <a:pathLst>
                <a:path w="47625" h="9525">
                  <a:moveTo>
                    <a:pt x="47148" y="9239"/>
                  </a:moveTo>
                  <a:lnTo>
                    <a:pt x="0" y="8667"/>
                  </a:lnTo>
                  <a:lnTo>
                    <a:pt x="0" y="0"/>
                  </a:lnTo>
                  <a:lnTo>
                    <a:pt x="47148" y="476"/>
                  </a:lnTo>
                  <a:lnTo>
                    <a:pt x="47148" y="92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15" name="object 51"/>
            <p:cNvSpPr/>
            <p:nvPr/>
          </p:nvSpPr>
          <p:spPr>
            <a:xfrm>
              <a:off x="6544627" y="3278314"/>
              <a:ext cx="47625" cy="9525"/>
            </a:xfrm>
            <a:custGeom>
              <a:avLst/>
              <a:gdLst/>
              <a:ahLst/>
              <a:cxnLst/>
              <a:rect l="l" t="t" r="r" b="b"/>
              <a:pathLst>
                <a:path w="47625" h="9525">
                  <a:moveTo>
                    <a:pt x="0" y="0"/>
                  </a:moveTo>
                  <a:lnTo>
                    <a:pt x="0" y="8667"/>
                  </a:lnTo>
                  <a:lnTo>
                    <a:pt x="47148" y="9239"/>
                  </a:lnTo>
                  <a:lnTo>
                    <a:pt x="47148" y="476"/>
                  </a:lnTo>
                  <a:lnTo>
                    <a:pt x="0" y="0"/>
                  </a:lnTo>
                  <a:close/>
                </a:path>
              </a:pathLst>
            </a:custGeom>
            <a:ln w="47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16" name="object 52"/>
            <p:cNvSpPr/>
            <p:nvPr/>
          </p:nvSpPr>
          <p:spPr>
            <a:xfrm>
              <a:off x="6615112" y="3278790"/>
              <a:ext cx="47625" cy="9525"/>
            </a:xfrm>
            <a:custGeom>
              <a:avLst/>
              <a:gdLst/>
              <a:ahLst/>
              <a:cxnLst/>
              <a:rect l="l" t="t" r="r" b="b"/>
              <a:pathLst>
                <a:path w="47625" h="9525">
                  <a:moveTo>
                    <a:pt x="47148" y="9239"/>
                  </a:moveTo>
                  <a:lnTo>
                    <a:pt x="0" y="8762"/>
                  </a:lnTo>
                  <a:lnTo>
                    <a:pt x="0" y="0"/>
                  </a:lnTo>
                  <a:lnTo>
                    <a:pt x="47148" y="571"/>
                  </a:lnTo>
                  <a:lnTo>
                    <a:pt x="47148" y="92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17" name="object 53"/>
            <p:cNvSpPr/>
            <p:nvPr/>
          </p:nvSpPr>
          <p:spPr>
            <a:xfrm>
              <a:off x="6615112" y="3278790"/>
              <a:ext cx="47625" cy="9525"/>
            </a:xfrm>
            <a:custGeom>
              <a:avLst/>
              <a:gdLst/>
              <a:ahLst/>
              <a:cxnLst/>
              <a:rect l="l" t="t" r="r" b="b"/>
              <a:pathLst>
                <a:path w="47625" h="9525">
                  <a:moveTo>
                    <a:pt x="0" y="0"/>
                  </a:moveTo>
                  <a:lnTo>
                    <a:pt x="0" y="8762"/>
                  </a:lnTo>
                  <a:lnTo>
                    <a:pt x="47148" y="9239"/>
                  </a:lnTo>
                  <a:lnTo>
                    <a:pt x="47148" y="571"/>
                  </a:lnTo>
                  <a:lnTo>
                    <a:pt x="0" y="0"/>
                  </a:lnTo>
                  <a:close/>
                </a:path>
              </a:pathLst>
            </a:custGeom>
            <a:ln w="47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18" name="object 54"/>
            <p:cNvSpPr/>
            <p:nvPr/>
          </p:nvSpPr>
          <p:spPr>
            <a:xfrm>
              <a:off x="6685597" y="3279362"/>
              <a:ext cx="47625" cy="9525"/>
            </a:xfrm>
            <a:custGeom>
              <a:avLst/>
              <a:gdLst/>
              <a:ahLst/>
              <a:cxnLst/>
              <a:rect l="l" t="t" r="r" b="b"/>
              <a:pathLst>
                <a:path w="47625" h="9525">
                  <a:moveTo>
                    <a:pt x="47244" y="9239"/>
                  </a:moveTo>
                  <a:lnTo>
                    <a:pt x="0" y="8667"/>
                  </a:lnTo>
                  <a:lnTo>
                    <a:pt x="0" y="0"/>
                  </a:lnTo>
                  <a:lnTo>
                    <a:pt x="47244" y="571"/>
                  </a:lnTo>
                  <a:lnTo>
                    <a:pt x="47244" y="92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19" name="object 55"/>
            <p:cNvSpPr/>
            <p:nvPr/>
          </p:nvSpPr>
          <p:spPr>
            <a:xfrm>
              <a:off x="6685597" y="3279362"/>
              <a:ext cx="47625" cy="9525"/>
            </a:xfrm>
            <a:custGeom>
              <a:avLst/>
              <a:gdLst/>
              <a:ahLst/>
              <a:cxnLst/>
              <a:rect l="l" t="t" r="r" b="b"/>
              <a:pathLst>
                <a:path w="47625" h="9525">
                  <a:moveTo>
                    <a:pt x="0" y="0"/>
                  </a:moveTo>
                  <a:lnTo>
                    <a:pt x="0" y="8667"/>
                  </a:lnTo>
                  <a:lnTo>
                    <a:pt x="47244" y="9239"/>
                  </a:lnTo>
                  <a:lnTo>
                    <a:pt x="47244" y="571"/>
                  </a:lnTo>
                  <a:lnTo>
                    <a:pt x="0" y="0"/>
                  </a:lnTo>
                  <a:close/>
                </a:path>
              </a:pathLst>
            </a:custGeom>
            <a:ln w="47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20" name="object 56"/>
            <p:cNvSpPr/>
            <p:nvPr/>
          </p:nvSpPr>
          <p:spPr>
            <a:xfrm>
              <a:off x="6756082" y="3279933"/>
              <a:ext cx="43815" cy="27305"/>
            </a:xfrm>
            <a:custGeom>
              <a:avLst/>
              <a:gdLst/>
              <a:ahLst/>
              <a:cxnLst/>
              <a:rect l="l" t="t" r="r" b="b"/>
              <a:pathLst>
                <a:path w="43815" h="27304">
                  <a:moveTo>
                    <a:pt x="39052" y="27146"/>
                  </a:moveTo>
                  <a:lnTo>
                    <a:pt x="5238" y="8667"/>
                  </a:lnTo>
                  <a:lnTo>
                    <a:pt x="0" y="8667"/>
                  </a:lnTo>
                  <a:lnTo>
                    <a:pt x="0" y="0"/>
                  </a:lnTo>
                  <a:lnTo>
                    <a:pt x="7620" y="0"/>
                  </a:lnTo>
                  <a:lnTo>
                    <a:pt x="43719" y="19526"/>
                  </a:lnTo>
                  <a:lnTo>
                    <a:pt x="39052" y="271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21" name="object 57"/>
            <p:cNvSpPr/>
            <p:nvPr/>
          </p:nvSpPr>
          <p:spPr>
            <a:xfrm>
              <a:off x="6756082" y="3279933"/>
              <a:ext cx="43815" cy="27305"/>
            </a:xfrm>
            <a:custGeom>
              <a:avLst/>
              <a:gdLst/>
              <a:ahLst/>
              <a:cxnLst/>
              <a:rect l="l" t="t" r="r" b="b"/>
              <a:pathLst>
                <a:path w="43815" h="27304">
                  <a:moveTo>
                    <a:pt x="0" y="0"/>
                  </a:moveTo>
                  <a:lnTo>
                    <a:pt x="0" y="8667"/>
                  </a:lnTo>
                  <a:lnTo>
                    <a:pt x="5238" y="8667"/>
                  </a:lnTo>
                  <a:lnTo>
                    <a:pt x="39052" y="27146"/>
                  </a:lnTo>
                  <a:lnTo>
                    <a:pt x="43719" y="19526"/>
                  </a:lnTo>
                  <a:lnTo>
                    <a:pt x="7620" y="0"/>
                  </a:lnTo>
                  <a:lnTo>
                    <a:pt x="0" y="0"/>
                  </a:lnTo>
                  <a:close/>
                </a:path>
              </a:pathLst>
            </a:custGeom>
            <a:ln w="47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22" name="object 58"/>
            <p:cNvSpPr/>
            <p:nvPr/>
          </p:nvSpPr>
          <p:spPr>
            <a:xfrm>
              <a:off x="6819042" y="3305460"/>
              <a:ext cx="47625" cy="18415"/>
            </a:xfrm>
            <a:custGeom>
              <a:avLst/>
              <a:gdLst/>
              <a:ahLst/>
              <a:cxnLst/>
              <a:rect l="l" t="t" r="r" b="b"/>
              <a:pathLst>
                <a:path w="47625" h="18414">
                  <a:moveTo>
                    <a:pt x="46005" y="17907"/>
                  </a:moveTo>
                  <a:lnTo>
                    <a:pt x="41338" y="16764"/>
                  </a:lnTo>
                  <a:lnTo>
                    <a:pt x="0" y="7524"/>
                  </a:lnTo>
                  <a:lnTo>
                    <a:pt x="2381" y="0"/>
                  </a:lnTo>
                  <a:lnTo>
                    <a:pt x="42576" y="9144"/>
                  </a:lnTo>
                  <a:lnTo>
                    <a:pt x="47244" y="9144"/>
                  </a:lnTo>
                  <a:lnTo>
                    <a:pt x="46005" y="1790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23" name="object 59"/>
            <p:cNvSpPr/>
            <p:nvPr/>
          </p:nvSpPr>
          <p:spPr>
            <a:xfrm>
              <a:off x="6819042" y="3305460"/>
              <a:ext cx="47625" cy="18415"/>
            </a:xfrm>
            <a:custGeom>
              <a:avLst/>
              <a:gdLst/>
              <a:ahLst/>
              <a:cxnLst/>
              <a:rect l="l" t="t" r="r" b="b"/>
              <a:pathLst>
                <a:path w="47625" h="18414">
                  <a:moveTo>
                    <a:pt x="2381" y="0"/>
                  </a:moveTo>
                  <a:lnTo>
                    <a:pt x="0" y="7524"/>
                  </a:lnTo>
                  <a:lnTo>
                    <a:pt x="41338" y="16764"/>
                  </a:lnTo>
                  <a:lnTo>
                    <a:pt x="46005" y="17907"/>
                  </a:lnTo>
                  <a:lnTo>
                    <a:pt x="47244" y="9144"/>
                  </a:lnTo>
                  <a:lnTo>
                    <a:pt x="42576" y="9144"/>
                  </a:lnTo>
                  <a:lnTo>
                    <a:pt x="2381" y="0"/>
                  </a:lnTo>
                  <a:close/>
                </a:path>
              </a:pathLst>
            </a:custGeom>
            <a:ln w="47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24" name="object 60"/>
            <p:cNvSpPr/>
            <p:nvPr/>
          </p:nvSpPr>
          <p:spPr>
            <a:xfrm>
              <a:off x="6888384" y="3317366"/>
              <a:ext cx="48260" cy="15240"/>
            </a:xfrm>
            <a:custGeom>
              <a:avLst/>
              <a:gdLst/>
              <a:ahLst/>
              <a:cxnLst/>
              <a:rect l="l" t="t" r="r" b="b"/>
              <a:pathLst>
                <a:path w="48259" h="15239">
                  <a:moveTo>
                    <a:pt x="46672" y="14668"/>
                  </a:moveTo>
                  <a:lnTo>
                    <a:pt x="0" y="8667"/>
                  </a:lnTo>
                  <a:lnTo>
                    <a:pt x="1142" y="0"/>
                  </a:lnTo>
                  <a:lnTo>
                    <a:pt x="47815" y="6000"/>
                  </a:lnTo>
                  <a:lnTo>
                    <a:pt x="46672" y="146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25" name="object 61"/>
            <p:cNvSpPr/>
            <p:nvPr/>
          </p:nvSpPr>
          <p:spPr>
            <a:xfrm>
              <a:off x="6888384" y="3317366"/>
              <a:ext cx="48260" cy="15240"/>
            </a:xfrm>
            <a:custGeom>
              <a:avLst/>
              <a:gdLst/>
              <a:ahLst/>
              <a:cxnLst/>
              <a:rect l="l" t="t" r="r" b="b"/>
              <a:pathLst>
                <a:path w="48259" h="15239">
                  <a:moveTo>
                    <a:pt x="1142" y="0"/>
                  </a:moveTo>
                  <a:lnTo>
                    <a:pt x="0" y="8667"/>
                  </a:lnTo>
                  <a:lnTo>
                    <a:pt x="46672" y="14668"/>
                  </a:lnTo>
                  <a:lnTo>
                    <a:pt x="47815" y="6000"/>
                  </a:lnTo>
                  <a:lnTo>
                    <a:pt x="1142" y="0"/>
                  </a:lnTo>
                  <a:close/>
                </a:path>
              </a:pathLst>
            </a:custGeom>
            <a:ln w="47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26" name="object 62"/>
            <p:cNvSpPr/>
            <p:nvPr/>
          </p:nvSpPr>
          <p:spPr>
            <a:xfrm>
              <a:off x="6958298" y="3325463"/>
              <a:ext cx="48260" cy="12065"/>
            </a:xfrm>
            <a:custGeom>
              <a:avLst/>
              <a:gdLst/>
              <a:ahLst/>
              <a:cxnLst/>
              <a:rect l="l" t="t" r="r" b="b"/>
              <a:pathLst>
                <a:path w="48259" h="12064">
                  <a:moveTo>
                    <a:pt x="46672" y="12001"/>
                  </a:moveTo>
                  <a:lnTo>
                    <a:pt x="0" y="8763"/>
                  </a:lnTo>
                  <a:lnTo>
                    <a:pt x="1142" y="0"/>
                  </a:lnTo>
                  <a:lnTo>
                    <a:pt x="47815" y="3333"/>
                  </a:lnTo>
                  <a:lnTo>
                    <a:pt x="46672" y="1200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27" name="object 63"/>
            <p:cNvSpPr/>
            <p:nvPr/>
          </p:nvSpPr>
          <p:spPr>
            <a:xfrm>
              <a:off x="6958298" y="3325463"/>
              <a:ext cx="48260" cy="12065"/>
            </a:xfrm>
            <a:custGeom>
              <a:avLst/>
              <a:gdLst/>
              <a:ahLst/>
              <a:cxnLst/>
              <a:rect l="l" t="t" r="r" b="b"/>
              <a:pathLst>
                <a:path w="48259" h="12064">
                  <a:moveTo>
                    <a:pt x="1142" y="0"/>
                  </a:moveTo>
                  <a:lnTo>
                    <a:pt x="0" y="8763"/>
                  </a:lnTo>
                  <a:lnTo>
                    <a:pt x="46672" y="12001"/>
                  </a:lnTo>
                  <a:lnTo>
                    <a:pt x="47815" y="3333"/>
                  </a:lnTo>
                  <a:lnTo>
                    <a:pt x="1142" y="0"/>
                  </a:lnTo>
                  <a:close/>
                </a:path>
              </a:pathLst>
            </a:custGeom>
            <a:ln w="47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28" name="object 64"/>
            <p:cNvSpPr/>
            <p:nvPr/>
          </p:nvSpPr>
          <p:spPr>
            <a:xfrm>
              <a:off x="7028211" y="3330416"/>
              <a:ext cx="47625" cy="10795"/>
            </a:xfrm>
            <a:custGeom>
              <a:avLst/>
              <a:gdLst/>
              <a:ahLst/>
              <a:cxnLst/>
              <a:rect l="l" t="t" r="r" b="b"/>
              <a:pathLst>
                <a:path w="47625" h="10795">
                  <a:moveTo>
                    <a:pt x="47244" y="10287"/>
                  </a:moveTo>
                  <a:lnTo>
                    <a:pt x="8191" y="9239"/>
                  </a:lnTo>
                  <a:lnTo>
                    <a:pt x="0" y="8667"/>
                  </a:lnTo>
                  <a:lnTo>
                    <a:pt x="1238" y="0"/>
                  </a:lnTo>
                  <a:lnTo>
                    <a:pt x="8191" y="476"/>
                  </a:lnTo>
                  <a:lnTo>
                    <a:pt x="47244" y="1619"/>
                  </a:lnTo>
                  <a:lnTo>
                    <a:pt x="47244" y="102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29" name="object 65"/>
            <p:cNvSpPr/>
            <p:nvPr/>
          </p:nvSpPr>
          <p:spPr>
            <a:xfrm>
              <a:off x="7028211" y="3330416"/>
              <a:ext cx="47625" cy="10795"/>
            </a:xfrm>
            <a:custGeom>
              <a:avLst/>
              <a:gdLst/>
              <a:ahLst/>
              <a:cxnLst/>
              <a:rect l="l" t="t" r="r" b="b"/>
              <a:pathLst>
                <a:path w="47625" h="10795">
                  <a:moveTo>
                    <a:pt x="1238" y="0"/>
                  </a:moveTo>
                  <a:lnTo>
                    <a:pt x="0" y="8667"/>
                  </a:lnTo>
                  <a:lnTo>
                    <a:pt x="8191" y="9239"/>
                  </a:lnTo>
                  <a:lnTo>
                    <a:pt x="47244" y="10287"/>
                  </a:lnTo>
                  <a:lnTo>
                    <a:pt x="47244" y="1619"/>
                  </a:lnTo>
                  <a:lnTo>
                    <a:pt x="8191" y="476"/>
                  </a:lnTo>
                  <a:lnTo>
                    <a:pt x="1238" y="0"/>
                  </a:lnTo>
                  <a:close/>
                </a:path>
              </a:pathLst>
            </a:custGeom>
            <a:ln w="47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30" name="object 66"/>
            <p:cNvSpPr/>
            <p:nvPr/>
          </p:nvSpPr>
          <p:spPr>
            <a:xfrm>
              <a:off x="7098791" y="3332511"/>
              <a:ext cx="47625" cy="10795"/>
            </a:xfrm>
            <a:custGeom>
              <a:avLst/>
              <a:gdLst/>
              <a:ahLst/>
              <a:cxnLst/>
              <a:rect l="l" t="t" r="r" b="b"/>
              <a:pathLst>
                <a:path w="47625" h="10795">
                  <a:moveTo>
                    <a:pt x="47148" y="10382"/>
                  </a:moveTo>
                  <a:lnTo>
                    <a:pt x="0" y="8762"/>
                  </a:lnTo>
                  <a:lnTo>
                    <a:pt x="0" y="0"/>
                  </a:lnTo>
                  <a:lnTo>
                    <a:pt x="47148" y="1714"/>
                  </a:lnTo>
                  <a:lnTo>
                    <a:pt x="47148" y="103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31" name="object 67"/>
            <p:cNvSpPr/>
            <p:nvPr/>
          </p:nvSpPr>
          <p:spPr>
            <a:xfrm>
              <a:off x="7098791" y="3332511"/>
              <a:ext cx="47625" cy="10795"/>
            </a:xfrm>
            <a:custGeom>
              <a:avLst/>
              <a:gdLst/>
              <a:ahLst/>
              <a:cxnLst/>
              <a:rect l="l" t="t" r="r" b="b"/>
              <a:pathLst>
                <a:path w="47625" h="10795">
                  <a:moveTo>
                    <a:pt x="0" y="0"/>
                  </a:moveTo>
                  <a:lnTo>
                    <a:pt x="0" y="8762"/>
                  </a:lnTo>
                  <a:lnTo>
                    <a:pt x="47148" y="10382"/>
                  </a:lnTo>
                  <a:lnTo>
                    <a:pt x="47148" y="1714"/>
                  </a:lnTo>
                  <a:lnTo>
                    <a:pt x="0" y="0"/>
                  </a:lnTo>
                  <a:close/>
                </a:path>
              </a:pathLst>
            </a:custGeom>
            <a:ln w="47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32" name="object 68"/>
            <p:cNvSpPr/>
            <p:nvPr/>
          </p:nvSpPr>
          <p:spPr>
            <a:xfrm>
              <a:off x="7169276" y="3334702"/>
              <a:ext cx="47625" cy="10795"/>
            </a:xfrm>
            <a:custGeom>
              <a:avLst/>
              <a:gdLst/>
              <a:ahLst/>
              <a:cxnLst/>
              <a:rect l="l" t="t" r="r" b="b"/>
              <a:pathLst>
                <a:path w="47625" h="10795">
                  <a:moveTo>
                    <a:pt x="47148" y="10382"/>
                  </a:moveTo>
                  <a:lnTo>
                    <a:pt x="0" y="8667"/>
                  </a:lnTo>
                  <a:lnTo>
                    <a:pt x="0" y="0"/>
                  </a:lnTo>
                  <a:lnTo>
                    <a:pt x="47148" y="1619"/>
                  </a:lnTo>
                  <a:lnTo>
                    <a:pt x="47148" y="103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33" name="object 69"/>
            <p:cNvSpPr/>
            <p:nvPr/>
          </p:nvSpPr>
          <p:spPr>
            <a:xfrm>
              <a:off x="7169276" y="3334702"/>
              <a:ext cx="47625" cy="10795"/>
            </a:xfrm>
            <a:custGeom>
              <a:avLst/>
              <a:gdLst/>
              <a:ahLst/>
              <a:cxnLst/>
              <a:rect l="l" t="t" r="r" b="b"/>
              <a:pathLst>
                <a:path w="47625" h="10795">
                  <a:moveTo>
                    <a:pt x="0" y="0"/>
                  </a:moveTo>
                  <a:lnTo>
                    <a:pt x="0" y="8667"/>
                  </a:lnTo>
                  <a:lnTo>
                    <a:pt x="47148" y="10382"/>
                  </a:lnTo>
                  <a:lnTo>
                    <a:pt x="47148" y="1619"/>
                  </a:lnTo>
                  <a:lnTo>
                    <a:pt x="0" y="0"/>
                  </a:lnTo>
                  <a:close/>
                </a:path>
              </a:pathLst>
            </a:custGeom>
            <a:ln w="47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34" name="object 70"/>
            <p:cNvSpPr/>
            <p:nvPr/>
          </p:nvSpPr>
          <p:spPr>
            <a:xfrm>
              <a:off x="7239761" y="3336893"/>
              <a:ext cx="47625" cy="9525"/>
            </a:xfrm>
            <a:custGeom>
              <a:avLst/>
              <a:gdLst/>
              <a:ahLst/>
              <a:cxnLst/>
              <a:rect l="l" t="t" r="r" b="b"/>
              <a:pathLst>
                <a:path w="47625" h="9525">
                  <a:moveTo>
                    <a:pt x="47243" y="9239"/>
                  </a:moveTo>
                  <a:lnTo>
                    <a:pt x="0" y="8667"/>
                  </a:lnTo>
                  <a:lnTo>
                    <a:pt x="0" y="0"/>
                  </a:lnTo>
                  <a:lnTo>
                    <a:pt x="47243" y="571"/>
                  </a:lnTo>
                  <a:lnTo>
                    <a:pt x="47243" y="92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35" name="object 71"/>
            <p:cNvSpPr/>
            <p:nvPr/>
          </p:nvSpPr>
          <p:spPr>
            <a:xfrm>
              <a:off x="7239761" y="3336893"/>
              <a:ext cx="47625" cy="9525"/>
            </a:xfrm>
            <a:custGeom>
              <a:avLst/>
              <a:gdLst/>
              <a:ahLst/>
              <a:cxnLst/>
              <a:rect l="l" t="t" r="r" b="b"/>
              <a:pathLst>
                <a:path w="47625" h="9525">
                  <a:moveTo>
                    <a:pt x="0" y="0"/>
                  </a:moveTo>
                  <a:lnTo>
                    <a:pt x="0" y="8667"/>
                  </a:lnTo>
                  <a:lnTo>
                    <a:pt x="571" y="8667"/>
                  </a:lnTo>
                  <a:lnTo>
                    <a:pt x="47243" y="9239"/>
                  </a:lnTo>
                  <a:lnTo>
                    <a:pt x="47243" y="571"/>
                  </a:lnTo>
                  <a:lnTo>
                    <a:pt x="571" y="0"/>
                  </a:lnTo>
                  <a:lnTo>
                    <a:pt x="0" y="0"/>
                  </a:lnTo>
                  <a:close/>
                </a:path>
              </a:pathLst>
            </a:custGeom>
            <a:ln w="47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36" name="object 72"/>
            <p:cNvSpPr/>
            <p:nvPr/>
          </p:nvSpPr>
          <p:spPr>
            <a:xfrm>
              <a:off x="7310246" y="3337464"/>
              <a:ext cx="46990" cy="9525"/>
            </a:xfrm>
            <a:custGeom>
              <a:avLst/>
              <a:gdLst/>
              <a:ahLst/>
              <a:cxnLst/>
              <a:rect l="l" t="t" r="r" b="b"/>
              <a:pathLst>
                <a:path w="46990" h="9525">
                  <a:moveTo>
                    <a:pt x="46672" y="9239"/>
                  </a:moveTo>
                  <a:lnTo>
                    <a:pt x="0" y="8667"/>
                  </a:lnTo>
                  <a:lnTo>
                    <a:pt x="0" y="0"/>
                  </a:lnTo>
                  <a:lnTo>
                    <a:pt x="46672" y="476"/>
                  </a:lnTo>
                  <a:lnTo>
                    <a:pt x="46672" y="92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37" name="object 73"/>
            <p:cNvSpPr/>
            <p:nvPr/>
          </p:nvSpPr>
          <p:spPr>
            <a:xfrm>
              <a:off x="7310246" y="3337464"/>
              <a:ext cx="46990" cy="9525"/>
            </a:xfrm>
            <a:custGeom>
              <a:avLst/>
              <a:gdLst/>
              <a:ahLst/>
              <a:cxnLst/>
              <a:rect l="l" t="t" r="r" b="b"/>
              <a:pathLst>
                <a:path w="46990" h="9525">
                  <a:moveTo>
                    <a:pt x="0" y="0"/>
                  </a:moveTo>
                  <a:lnTo>
                    <a:pt x="0" y="8667"/>
                  </a:lnTo>
                  <a:lnTo>
                    <a:pt x="46672" y="9239"/>
                  </a:lnTo>
                  <a:lnTo>
                    <a:pt x="46672" y="476"/>
                  </a:lnTo>
                  <a:lnTo>
                    <a:pt x="0" y="0"/>
                  </a:lnTo>
                  <a:close/>
                </a:path>
              </a:pathLst>
            </a:custGeom>
            <a:ln w="47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38" name="object 74"/>
            <p:cNvSpPr/>
            <p:nvPr/>
          </p:nvSpPr>
          <p:spPr>
            <a:xfrm>
              <a:off x="7380160" y="3338512"/>
              <a:ext cx="47625" cy="9525"/>
            </a:xfrm>
            <a:custGeom>
              <a:avLst/>
              <a:gdLst/>
              <a:ahLst/>
              <a:cxnLst/>
              <a:rect l="l" t="t" r="r" b="b"/>
              <a:pathLst>
                <a:path w="47625" h="9525">
                  <a:moveTo>
                    <a:pt x="47244" y="9239"/>
                  </a:moveTo>
                  <a:lnTo>
                    <a:pt x="0" y="8667"/>
                  </a:lnTo>
                  <a:lnTo>
                    <a:pt x="0" y="0"/>
                  </a:lnTo>
                  <a:lnTo>
                    <a:pt x="47244" y="571"/>
                  </a:lnTo>
                  <a:lnTo>
                    <a:pt x="47244" y="92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39" name="object 75"/>
            <p:cNvSpPr/>
            <p:nvPr/>
          </p:nvSpPr>
          <p:spPr>
            <a:xfrm>
              <a:off x="7380160" y="3338512"/>
              <a:ext cx="47625" cy="9525"/>
            </a:xfrm>
            <a:custGeom>
              <a:avLst/>
              <a:gdLst/>
              <a:ahLst/>
              <a:cxnLst/>
              <a:rect l="l" t="t" r="r" b="b"/>
              <a:pathLst>
                <a:path w="47625" h="9525">
                  <a:moveTo>
                    <a:pt x="0" y="0"/>
                  </a:moveTo>
                  <a:lnTo>
                    <a:pt x="0" y="8667"/>
                  </a:lnTo>
                  <a:lnTo>
                    <a:pt x="47244" y="9239"/>
                  </a:lnTo>
                  <a:lnTo>
                    <a:pt x="47244" y="571"/>
                  </a:lnTo>
                  <a:lnTo>
                    <a:pt x="0" y="0"/>
                  </a:lnTo>
                  <a:close/>
                </a:path>
              </a:pathLst>
            </a:custGeom>
            <a:ln w="47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240" name="object 76"/>
          <p:cNvSpPr txBox="1"/>
          <p:nvPr/>
        </p:nvSpPr>
        <p:spPr>
          <a:xfrm>
            <a:off x="10269885" y="1891766"/>
            <a:ext cx="382681" cy="730057"/>
          </a:xfrm>
          <a:prstGeom prst="rect">
            <a:avLst/>
          </a:prstGeom>
        </p:spPr>
        <p:txBody>
          <a:bodyPr vert="horz" wrap="square" lIns="0" tIns="13447" rIns="0" bIns="0" rtlCol="0">
            <a:spAutoFit/>
          </a:bodyPr>
          <a:lstStyle/>
          <a:p>
            <a:pPr marL="11206">
              <a:spcBef>
                <a:spcPts val="106"/>
              </a:spcBef>
            </a:pPr>
            <a:r>
              <a:rPr sz="1191" spc="-18" dirty="0">
                <a:latin typeface="Arial"/>
                <a:cs typeface="Arial"/>
              </a:rPr>
              <a:t>good</a:t>
            </a:r>
            <a:endParaRPr sz="1191">
              <a:latin typeface="Arial"/>
              <a:cs typeface="Arial"/>
            </a:endParaRPr>
          </a:p>
          <a:p>
            <a:pPr>
              <a:spcBef>
                <a:spcPts val="1253"/>
              </a:spcBef>
            </a:pPr>
            <a:endParaRPr sz="1191">
              <a:latin typeface="Arial"/>
              <a:cs typeface="Arial"/>
            </a:endParaRPr>
          </a:p>
          <a:p>
            <a:pPr marL="16249"/>
            <a:r>
              <a:rPr sz="1191" spc="-22" dirty="0">
                <a:latin typeface="Arial"/>
                <a:cs typeface="Arial"/>
              </a:rPr>
              <a:t>bad</a:t>
            </a:r>
            <a:endParaRPr sz="1191">
              <a:latin typeface="Arial"/>
              <a:cs typeface="Arial"/>
            </a:endParaRPr>
          </a:p>
        </p:txBody>
      </p:sp>
      <p:sp>
        <p:nvSpPr>
          <p:cNvPr id="241" name="object 77"/>
          <p:cNvSpPr txBox="1"/>
          <p:nvPr/>
        </p:nvSpPr>
        <p:spPr>
          <a:xfrm>
            <a:off x="6043474" y="1605344"/>
            <a:ext cx="759199" cy="196834"/>
          </a:xfrm>
          <a:prstGeom prst="rect">
            <a:avLst/>
          </a:prstGeom>
        </p:spPr>
        <p:txBody>
          <a:bodyPr vert="horz" wrap="square" lIns="0" tIns="13447" rIns="0" bIns="0" rtlCol="0">
            <a:spAutoFit/>
          </a:bodyPr>
          <a:lstStyle/>
          <a:p>
            <a:pPr marL="11206">
              <a:spcBef>
                <a:spcPts val="106"/>
              </a:spcBef>
            </a:pPr>
            <a:r>
              <a:rPr sz="1191" spc="40" dirty="0">
                <a:latin typeface="Arial"/>
                <a:cs typeface="Arial"/>
              </a:rPr>
              <a:t>Response</a:t>
            </a:r>
            <a:endParaRPr sz="1191">
              <a:latin typeface="Arial"/>
              <a:cs typeface="Arial"/>
            </a:endParaRPr>
          </a:p>
        </p:txBody>
      </p:sp>
      <p:grpSp>
        <p:nvGrpSpPr>
          <p:cNvPr id="242" name="object 79"/>
          <p:cNvGrpSpPr/>
          <p:nvPr/>
        </p:nvGrpSpPr>
        <p:grpSpPr>
          <a:xfrm>
            <a:off x="6245796" y="2856776"/>
            <a:ext cx="2287121" cy="65554"/>
            <a:chOff x="2956750" y="3733990"/>
            <a:chExt cx="2592070" cy="74295"/>
          </a:xfrm>
        </p:grpSpPr>
        <p:pic>
          <p:nvPicPr>
            <p:cNvPr id="243" name="object 8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56750" y="3733990"/>
              <a:ext cx="79438" cy="74199"/>
            </a:xfrm>
            <a:prstGeom prst="rect">
              <a:avLst/>
            </a:prstGeom>
          </p:spPr>
        </p:pic>
        <p:pic>
          <p:nvPicPr>
            <p:cNvPr id="244" name="object 8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68873" y="3733990"/>
              <a:ext cx="79438" cy="74199"/>
            </a:xfrm>
            <a:prstGeom prst="rect">
              <a:avLst/>
            </a:prstGeom>
          </p:spPr>
        </p:pic>
      </p:grpSp>
      <p:sp>
        <p:nvSpPr>
          <p:cNvPr id="245" name="Rectangle 244"/>
          <p:cNvSpPr/>
          <p:nvPr/>
        </p:nvSpPr>
        <p:spPr>
          <a:xfrm>
            <a:off x="10252712" y="3357987"/>
            <a:ext cx="9131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343479" algn="r">
              <a:spcBef>
                <a:spcPts val="106"/>
              </a:spcBef>
            </a:pPr>
            <a:r>
              <a:rPr lang="en-IN" sz="1400" spc="-18" dirty="0">
                <a:latin typeface="Arial"/>
                <a:cs typeface="Arial"/>
              </a:rPr>
              <a:t>Time</a:t>
            </a:r>
            <a:endParaRPr lang="en-IN" sz="1400" dirty="0">
              <a:latin typeface="Arial"/>
              <a:cs typeface="Arial"/>
            </a:endParaRPr>
          </a:p>
        </p:txBody>
      </p:sp>
      <p:sp>
        <p:nvSpPr>
          <p:cNvPr id="246" name="Slide Number Placeholder 2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A1D4-D36E-4782-B3BE-5ADF1EFC9D3E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52690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/>
          <a:srcRect t="160" b="27823"/>
          <a:stretch/>
        </p:blipFill>
        <p:spPr bwMode="auto">
          <a:xfrm>
            <a:off x="706351" y="689957"/>
            <a:ext cx="10845800" cy="3882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368801" y="152400"/>
            <a:ext cx="2180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Result: Kinetics Assay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/>
          <a:srcRect t="74369" r="65646"/>
          <a:stretch/>
        </p:blipFill>
        <p:spPr bwMode="auto">
          <a:xfrm>
            <a:off x="3900338" y="4912822"/>
            <a:ext cx="3747769" cy="152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A1D4-D36E-4782-B3BE-5ADF1EFC9D3E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972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7705" y="235305"/>
            <a:ext cx="2453684" cy="762000"/>
          </a:xfrm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400" b="1" dirty="0"/>
              <a:t>SPR </a:t>
            </a:r>
            <a:r>
              <a:rPr lang="en-US" sz="2400" b="1" dirty="0" smtClean="0"/>
              <a:t> Applications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890" y="1450900"/>
            <a:ext cx="11582400" cy="5562600"/>
          </a:xfrm>
        </p:spPr>
        <p:txBody>
          <a:bodyPr numCol="2">
            <a:normAutofit/>
          </a:bodyPr>
          <a:lstStyle/>
          <a:p>
            <a:r>
              <a:rPr lang="en-IN" sz="1800" b="1" dirty="0" smtClean="0"/>
              <a:t>Types of Assays</a:t>
            </a:r>
          </a:p>
          <a:p>
            <a:pPr lvl="1"/>
            <a:r>
              <a:rPr lang="en-IN" sz="1600" b="1" dirty="0" smtClean="0"/>
              <a:t>Binding (Yes/No)</a:t>
            </a:r>
          </a:p>
          <a:p>
            <a:pPr lvl="1"/>
            <a:r>
              <a:rPr lang="en-IN" sz="1600" b="1" dirty="0" smtClean="0"/>
              <a:t>Specificity</a:t>
            </a:r>
          </a:p>
          <a:p>
            <a:pPr lvl="1"/>
            <a:r>
              <a:rPr lang="en-IN" sz="1600" b="1" dirty="0" smtClean="0"/>
              <a:t>Kinetics (Strength of Binding; </a:t>
            </a:r>
            <a:r>
              <a:rPr lang="en-IN" sz="1600" b="1" dirty="0" err="1"/>
              <a:t>k</a:t>
            </a:r>
            <a:r>
              <a:rPr lang="en-IN" sz="1600" b="1" dirty="0" err="1" smtClean="0"/>
              <a:t>a</a:t>
            </a:r>
            <a:r>
              <a:rPr lang="en-IN" sz="1600" b="1" dirty="0" smtClean="0"/>
              <a:t>, </a:t>
            </a:r>
            <a:r>
              <a:rPr lang="en-IN" sz="1600" b="1" dirty="0" err="1"/>
              <a:t>k</a:t>
            </a:r>
            <a:r>
              <a:rPr lang="en-IN" sz="1600" b="1" dirty="0" err="1" smtClean="0"/>
              <a:t>d</a:t>
            </a:r>
            <a:r>
              <a:rPr lang="en-IN" sz="1600" b="1" dirty="0" smtClean="0"/>
              <a:t> and KD)</a:t>
            </a:r>
          </a:p>
          <a:p>
            <a:pPr lvl="1"/>
            <a:r>
              <a:rPr lang="en-IN" sz="1600" b="1" dirty="0" smtClean="0"/>
              <a:t>Concentration</a:t>
            </a:r>
          </a:p>
          <a:p>
            <a:pPr marL="457200" lvl="1" indent="0">
              <a:buNone/>
            </a:pPr>
            <a:endParaRPr lang="en-IN" b="1" dirty="0" smtClean="0"/>
          </a:p>
          <a:p>
            <a:r>
              <a:rPr lang="en-IN" sz="1800" b="1" dirty="0" smtClean="0"/>
              <a:t>Wide Range of Biomolecular Interactions</a:t>
            </a:r>
          </a:p>
          <a:p>
            <a:pPr lvl="1"/>
            <a:r>
              <a:rPr lang="en-IN" sz="1600" b="1" dirty="0" smtClean="0"/>
              <a:t>Proteins</a:t>
            </a:r>
          </a:p>
          <a:p>
            <a:pPr lvl="1"/>
            <a:r>
              <a:rPr lang="en-IN" sz="1600" b="1" dirty="0" smtClean="0"/>
              <a:t>Nucleic Acids</a:t>
            </a:r>
          </a:p>
          <a:p>
            <a:pPr lvl="1"/>
            <a:r>
              <a:rPr lang="en-IN" sz="1600" b="1" dirty="0" smtClean="0"/>
              <a:t>Lipids and Membrane-Associated molecules</a:t>
            </a:r>
          </a:p>
          <a:p>
            <a:pPr lvl="1"/>
            <a:r>
              <a:rPr lang="en-IN" sz="1600" b="1" dirty="0" smtClean="0"/>
              <a:t>Carbohydrates</a:t>
            </a:r>
          </a:p>
          <a:p>
            <a:pPr lvl="1"/>
            <a:r>
              <a:rPr lang="en-IN" sz="1600" b="1" dirty="0" smtClean="0"/>
              <a:t>LMW compounds (&lt; 200 Da)</a:t>
            </a:r>
          </a:p>
          <a:p>
            <a:pPr lvl="1"/>
            <a:r>
              <a:rPr lang="en-IN" sz="1600" b="1" dirty="0" smtClean="0"/>
              <a:t>Whole Cells</a:t>
            </a:r>
          </a:p>
          <a:p>
            <a:pPr lvl="1"/>
            <a:r>
              <a:rPr lang="en-IN" sz="1600" b="1" dirty="0" smtClean="0"/>
              <a:t>Viruses/Bacteria</a:t>
            </a:r>
            <a:endParaRPr lang="en-IN" sz="16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A1D4-D36E-4782-B3BE-5ADF1EFC9D3E}" type="slidenum">
              <a:rPr lang="en-IN" smtClean="0"/>
              <a:t>13</a:t>
            </a:fld>
            <a:endParaRPr lang="en-IN"/>
          </a:p>
        </p:txBody>
      </p:sp>
      <p:sp>
        <p:nvSpPr>
          <p:cNvPr id="6" name="object 11"/>
          <p:cNvSpPr txBox="1">
            <a:spLocks/>
          </p:cNvSpPr>
          <p:nvPr/>
        </p:nvSpPr>
        <p:spPr>
          <a:xfrm>
            <a:off x="7550689" y="1746678"/>
            <a:ext cx="2119822" cy="25810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wrap="square" lIns="0" tIns="1176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206">
              <a:lnSpc>
                <a:spcPct val="100000"/>
              </a:lnSpc>
              <a:spcBef>
                <a:spcPts val="93"/>
              </a:spcBef>
            </a:pP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Example :Drug</a:t>
            </a:r>
            <a:r>
              <a:rPr lang="en-US" sz="1600" spc="-26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spc="-9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Discovery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0794" y="2358090"/>
            <a:ext cx="5139612" cy="354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3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5900" y="665567"/>
            <a:ext cx="9404723" cy="69028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Conclusions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374" y="2044931"/>
            <a:ext cx="11430000" cy="3657600"/>
          </a:xfrm>
        </p:spPr>
        <p:txBody>
          <a:bodyPr/>
          <a:lstStyle/>
          <a:p>
            <a:r>
              <a:rPr lang="en-US" sz="2000" b="1" dirty="0" smtClean="0"/>
              <a:t>It measures Refractive index changes at sensor surface</a:t>
            </a:r>
          </a:p>
          <a:p>
            <a:r>
              <a:rPr lang="en-US" sz="2000" b="1" dirty="0" smtClean="0"/>
              <a:t>Label-free, Direct, Real time measurement of </a:t>
            </a:r>
            <a:r>
              <a:rPr lang="en-US" sz="2000" b="1" dirty="0" smtClean="0"/>
              <a:t>bimolecular </a:t>
            </a:r>
            <a:r>
              <a:rPr lang="en-US" sz="2000" b="1" dirty="0" smtClean="0"/>
              <a:t>interaction</a:t>
            </a:r>
          </a:p>
          <a:p>
            <a:r>
              <a:rPr lang="en-US" sz="2000" b="1" dirty="0" smtClean="0"/>
              <a:t>Direct Method vs Capture Method of Immobilization</a:t>
            </a:r>
          </a:p>
          <a:p>
            <a:r>
              <a:rPr lang="en-US" sz="2000" b="1" dirty="0" smtClean="0"/>
              <a:t>3 Major steps: </a:t>
            </a:r>
          </a:p>
          <a:p>
            <a:pPr marL="0" indent="0">
              <a:buNone/>
            </a:pPr>
            <a:r>
              <a:rPr lang="en-US" sz="2000" b="1" dirty="0"/>
              <a:t> </a:t>
            </a:r>
            <a:r>
              <a:rPr lang="en-US" sz="2000" b="1" dirty="0" smtClean="0"/>
              <a:t>   Immobilization, Sample Injection/Interaction, Regeneration</a:t>
            </a:r>
          </a:p>
          <a:p>
            <a:r>
              <a:rPr lang="en-US" sz="2000" b="1" dirty="0" smtClean="0"/>
              <a:t>Double Referencing important</a:t>
            </a:r>
          </a:p>
          <a:p>
            <a:r>
              <a:rPr lang="en-US" sz="2000" b="1" dirty="0" smtClean="0"/>
              <a:t>Applications: Binding, Kinetics, Concentration, </a:t>
            </a:r>
            <a:r>
              <a:rPr lang="en-US" sz="2000" b="1" dirty="0" err="1" smtClean="0"/>
              <a:t>etc</a:t>
            </a:r>
            <a:endParaRPr lang="en-US" sz="2000" b="1" dirty="0" smtClean="0"/>
          </a:p>
          <a:p>
            <a:r>
              <a:rPr lang="en-US" sz="2000" b="1" dirty="0" err="1" smtClean="0"/>
              <a:t>Sensorgram</a:t>
            </a:r>
            <a:r>
              <a:rPr lang="en-US" sz="2000" b="1" dirty="0" smtClean="0"/>
              <a:t> shape determines kinetics of binding- KD=</a:t>
            </a:r>
            <a:r>
              <a:rPr lang="en-US" sz="2000" b="1" dirty="0" err="1" smtClean="0"/>
              <a:t>Kd</a:t>
            </a:r>
            <a:r>
              <a:rPr lang="en-US" sz="2000" b="1" dirty="0" smtClean="0"/>
              <a:t>/</a:t>
            </a:r>
            <a:r>
              <a:rPr lang="en-US" sz="2000" b="1" dirty="0" err="1" smtClean="0"/>
              <a:t>Ka</a:t>
            </a:r>
            <a:endParaRPr lang="en-US" sz="2000" b="1" dirty="0" smtClean="0"/>
          </a:p>
          <a:p>
            <a:endParaRPr lang="en-US" sz="2000" b="1" dirty="0" smtClean="0"/>
          </a:p>
          <a:p>
            <a:endParaRPr lang="en-US" b="1" dirty="0" smtClean="0"/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2665"/>
          <a:stretch/>
        </p:blipFill>
        <p:spPr>
          <a:xfrm>
            <a:off x="8030608" y="1127197"/>
            <a:ext cx="3249763" cy="137008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30608" y="5091352"/>
            <a:ext cx="3249763" cy="1435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grpSp>
        <p:nvGrpSpPr>
          <p:cNvPr id="6" name="Group 5"/>
          <p:cNvGrpSpPr/>
          <p:nvPr/>
        </p:nvGrpSpPr>
        <p:grpSpPr>
          <a:xfrm>
            <a:off x="8030608" y="2949633"/>
            <a:ext cx="3249763" cy="1738158"/>
            <a:chOff x="2504747" y="3000731"/>
            <a:chExt cx="4124653" cy="294735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04747" y="3000731"/>
              <a:ext cx="4124653" cy="26289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8" name="Picture 7"/>
            <p:cNvPicPr/>
            <p:nvPr/>
          </p:nvPicPr>
          <p:blipFill rotWithShape="1">
            <a:blip r:embed="rId5"/>
            <a:srcRect l="2439" t="78162" b="10074"/>
            <a:stretch/>
          </p:blipFill>
          <p:spPr bwMode="auto">
            <a:xfrm>
              <a:off x="3048000" y="5643282"/>
              <a:ext cx="2895600" cy="304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A1D4-D36E-4782-B3BE-5ADF1EFC9D3E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470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A1D4-D36E-4782-B3BE-5ADF1EFC9D3E}" type="slidenum">
              <a:rPr lang="en-IN" smtClean="0"/>
              <a:t>15</a:t>
            </a:fld>
            <a:endParaRPr lang="en-IN"/>
          </a:p>
        </p:txBody>
      </p:sp>
      <p:pic>
        <p:nvPicPr>
          <p:cNvPr id="5" name="Picture 2" descr="With the richness of 5 natural herbs - ppt downloa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63"/>
          <a:stretch/>
        </p:blipFill>
        <p:spPr bwMode="auto">
          <a:xfrm>
            <a:off x="2610971" y="515389"/>
            <a:ext cx="7448607" cy="307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50 Thank You Note Messages: What to Write in a Thank You Card | Southern  Liv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36" y="1078628"/>
            <a:ext cx="6086879" cy="213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673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2025" y="87797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overview</a:t>
            </a: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</a:t>
            </a:r>
            <a:r>
              <a:rPr lang="en-US" sz="2400" b="1" dirty="0" smtClean="0"/>
              <a:t>Introduction to SPR</a:t>
            </a:r>
          </a:p>
          <a:p>
            <a:pPr marL="0" indent="0"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     Assay Development</a:t>
            </a:r>
          </a:p>
          <a:p>
            <a:pPr marL="0" indent="0">
              <a:buNone/>
            </a:pPr>
            <a:r>
              <a:rPr lang="en-US" sz="2400" b="1" dirty="0" smtClean="0"/>
              <a:t>       Applications</a:t>
            </a:r>
          </a:p>
          <a:p>
            <a:pPr marL="0" indent="0">
              <a:buNone/>
            </a:pPr>
            <a:r>
              <a:rPr lang="en-US" b="1" dirty="0" smtClean="0"/>
              <a:t>                     </a:t>
            </a:r>
            <a:endParaRPr lang="en-I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240" y="1087924"/>
            <a:ext cx="3270131" cy="3716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A1D4-D36E-4782-B3BE-5ADF1EFC9D3E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0464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7829" y="1235422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20000"/>
              </a:lnSpc>
              <a:buSzPct val="125000"/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latin typeface="Tw Cen MT" panose="020B0602020104020603"/>
              </a:rPr>
              <a:t> </a:t>
            </a:r>
            <a:r>
              <a:rPr lang="en-US" sz="1800" b="1" dirty="0">
                <a:latin typeface="+mj-lt"/>
              </a:rPr>
              <a:t>Optical </a:t>
            </a:r>
            <a:r>
              <a:rPr lang="en-US" sz="1800" b="1" dirty="0" smtClean="0">
                <a:latin typeface="+mj-lt"/>
              </a:rPr>
              <a:t>technique </a:t>
            </a:r>
            <a:r>
              <a:rPr lang="en-US" sz="1800" b="1" dirty="0">
                <a:latin typeface="+mj-lt"/>
              </a:rPr>
              <a:t>to detect </a:t>
            </a:r>
            <a:r>
              <a:rPr lang="en-US" sz="1800" b="1" dirty="0" smtClean="0">
                <a:latin typeface="+mj-lt"/>
              </a:rPr>
              <a:t>Bimolecular Interactions</a:t>
            </a:r>
            <a:endParaRPr lang="en-US" sz="1800" b="1" dirty="0">
              <a:latin typeface="+mj-lt"/>
            </a:endParaRPr>
          </a:p>
          <a:p>
            <a:r>
              <a:rPr lang="en-IN" sz="1400" b="1" dirty="0">
                <a:latin typeface="+mj-lt"/>
              </a:rPr>
              <a:t>Label-free (no tags) detection of binding events</a:t>
            </a:r>
          </a:p>
          <a:p>
            <a:r>
              <a:rPr lang="en-IN" sz="1400" b="1" dirty="0">
                <a:latin typeface="+mj-lt"/>
              </a:rPr>
              <a:t>Real-time assay (not end-point) </a:t>
            </a:r>
          </a:p>
          <a:p>
            <a:r>
              <a:rPr lang="en-IN" sz="1400" b="1" dirty="0">
                <a:latin typeface="+mj-lt"/>
              </a:rPr>
              <a:t>Direct measurement</a:t>
            </a:r>
            <a:r>
              <a:rPr lang="en-US" sz="1400" b="1" dirty="0">
                <a:latin typeface="+mj-lt"/>
              </a:rPr>
              <a:t>   </a:t>
            </a:r>
          </a:p>
          <a:p>
            <a:pPr lvl="0">
              <a:lnSpc>
                <a:spcPct val="100000"/>
              </a:lnSpc>
              <a:buSzPct val="125000"/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latin typeface="+mj-lt"/>
              </a:rPr>
              <a:t>  </a:t>
            </a:r>
            <a:r>
              <a:rPr lang="en-US" sz="1600" b="1" dirty="0">
                <a:latin typeface="+mj-lt"/>
              </a:rPr>
              <a:t>Study protein-protein, protein-nucleic acids, protein-small molecules, Antibody-protein, protein-lipids, Protein-Peptide, protein-drug, </a:t>
            </a:r>
            <a:r>
              <a:rPr lang="en-US" sz="1600" b="1" dirty="0" smtClean="0">
                <a:latin typeface="+mj-lt"/>
              </a:rPr>
              <a:t>etc</a:t>
            </a:r>
          </a:p>
          <a:p>
            <a:pPr marL="0" lvl="0" indent="0">
              <a:lnSpc>
                <a:spcPct val="100000"/>
              </a:lnSpc>
              <a:buSzPct val="125000"/>
              <a:buNone/>
              <a:defRPr/>
            </a:pPr>
            <a:endParaRPr lang="en-US" sz="1600" b="1" dirty="0" smtClean="0">
              <a:latin typeface="+mj-lt"/>
            </a:endParaRPr>
          </a:p>
          <a:p>
            <a:pPr lvl="0">
              <a:lnSpc>
                <a:spcPct val="100000"/>
              </a:lnSpc>
              <a:buSzPct val="125000"/>
              <a:buFont typeface="Wingdings" panose="05000000000000000000" pitchFamily="2" charset="2"/>
              <a:buChar char="Ø"/>
              <a:defRPr/>
            </a:pPr>
            <a:r>
              <a:rPr lang="en-IN" sz="1500" dirty="0" smtClean="0">
                <a:latin typeface="+mj-lt"/>
              </a:rPr>
              <a:t>Life processes are critically dependent on the formation of </a:t>
            </a:r>
            <a:r>
              <a:rPr lang="en-IN" sz="1500" dirty="0" smtClean="0">
                <a:latin typeface="+mj-lt"/>
              </a:rPr>
              <a:t>bimolecular </a:t>
            </a:r>
            <a:r>
              <a:rPr lang="en-IN" sz="1500" dirty="0" smtClean="0">
                <a:latin typeface="+mj-lt"/>
              </a:rPr>
              <a:t>complexes their communications, networking.</a:t>
            </a:r>
          </a:p>
          <a:p>
            <a:pPr marL="0" indent="0">
              <a:buNone/>
            </a:pPr>
            <a:endParaRPr lang="en-IN" sz="1500" dirty="0" smtClean="0">
              <a:latin typeface="+mj-lt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IN" sz="1500" dirty="0" smtClean="0">
                <a:latin typeface="+mj-lt"/>
              </a:rPr>
              <a:t> Several </a:t>
            </a:r>
            <a:r>
              <a:rPr lang="en-IN" sz="1500" dirty="0">
                <a:latin typeface="+mj-lt"/>
              </a:rPr>
              <a:t>molecular interactions are taking place in a biological system such as protein-protein, protein-DNA/RNA, protein-small molecules, enzyme-substrate etc, which govern all sort of cellular processes like signal transduction, gene expression, and metabolic pathways. </a:t>
            </a:r>
            <a:endParaRPr lang="en-IN" sz="1500" dirty="0" smtClean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IN" sz="1500" dirty="0">
                <a:latin typeface="+mj-lt"/>
              </a:rPr>
              <a:t> </a:t>
            </a:r>
            <a:r>
              <a:rPr lang="en-IN" sz="1500" dirty="0" smtClean="0">
                <a:latin typeface="+mj-lt"/>
              </a:rPr>
              <a:t>             Hence </a:t>
            </a:r>
            <a:r>
              <a:rPr lang="en-IN" sz="1500" dirty="0">
                <a:latin typeface="+mj-lt"/>
              </a:rPr>
              <a:t>studying bimolecular interactions are central to understanding how biological systems functions and their binding events or Kinetic studies reveal how these activities are regulated. </a:t>
            </a:r>
            <a:endParaRPr lang="en-IN" sz="1500" dirty="0" smtClean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endParaRPr lang="en-IN" sz="1500" dirty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IN" sz="1500" dirty="0">
                <a:latin typeface="+mj-lt"/>
              </a:rPr>
              <a:t>This </a:t>
            </a:r>
            <a:r>
              <a:rPr lang="en-IN" sz="1500" dirty="0" smtClean="0">
                <a:latin typeface="+mj-lt"/>
              </a:rPr>
              <a:t>information eventually </a:t>
            </a:r>
            <a:r>
              <a:rPr lang="en-IN" sz="1500" dirty="0">
                <a:latin typeface="+mj-lt"/>
              </a:rPr>
              <a:t>advancing our understanding of drug development, elucidates disease mechanisms, and drives biotechnological innovations. By delving into these molecular interactions, we can uncover the intricacies of life at a fundamental level, leading to significant scientific and medical breakthroughs.</a:t>
            </a:r>
          </a:p>
          <a:p>
            <a:endParaRPr lang="en-IN" sz="1800" dirty="0"/>
          </a:p>
        </p:txBody>
      </p:sp>
      <p:sp>
        <p:nvSpPr>
          <p:cNvPr id="4" name="Rectangle 3"/>
          <p:cNvSpPr/>
          <p:nvPr/>
        </p:nvSpPr>
        <p:spPr>
          <a:xfrm>
            <a:off x="518134" y="708952"/>
            <a:ext cx="1942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+mj-lt"/>
              </a:rPr>
              <a:t>Introduction to SPR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A1D4-D36E-4782-B3BE-5ADF1EFC9D3E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2075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585" y="252153"/>
            <a:ext cx="9404723" cy="914400"/>
          </a:xfrm>
        </p:spPr>
        <p:txBody>
          <a:bodyPr>
            <a:normAutofit/>
          </a:bodyPr>
          <a:lstStyle/>
          <a:p>
            <a:r>
              <a:rPr lang="en-US" sz="2800" b="1" dirty="0"/>
              <a:t>SPR </a:t>
            </a:r>
            <a:r>
              <a:rPr lang="en-US" sz="2800" b="1" dirty="0" smtClean="0"/>
              <a:t>Overview</a:t>
            </a:r>
            <a:endParaRPr lang="en-US" sz="28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47454" y="1166553"/>
            <a:ext cx="11114809" cy="5666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Wingdings" panose="05000000000000000000" pitchFamily="2" charset="2"/>
              <a:buChar char="§"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</a:endParaRP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Wingdings" panose="05000000000000000000" pitchFamily="2" charset="2"/>
              <a:buChar char="§"/>
              <a:tabLst/>
              <a:defRPr/>
            </a:pPr>
            <a:r>
              <a:rPr lang="en-US" sz="2000" b="1" dirty="0" smtClean="0">
                <a:latin typeface="+mj-lt"/>
              </a:rPr>
              <a:t>Principle: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Courier New" panose="02070309020205020404" pitchFamily="49" charset="0"/>
              <a:buChar char="o"/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</a:endParaRP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Wingdings" panose="05000000000000000000" pitchFamily="2" charset="2"/>
              <a:buChar char="§"/>
              <a:tabLst/>
              <a:defRPr/>
            </a:pPr>
            <a:endParaRPr lang="en-US" sz="2200" b="1" dirty="0" smtClean="0">
              <a:latin typeface="Tw Cen MT" panose="020B0602020104020603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Courier New" panose="02070309020205020404" pitchFamily="49" charset="0"/>
              <a:buChar char="o"/>
              <a:tabLst/>
              <a:defRPr/>
            </a:pP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Courier New" panose="02070309020205020404" pitchFamily="49" charset="0"/>
              <a:buChar char="o"/>
              <a:tabLst/>
              <a:defRPr/>
            </a:pP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Courier New" panose="02070309020205020404" pitchFamily="49" charset="0"/>
              <a:buChar char="o"/>
              <a:tabLst/>
              <a:defRPr/>
            </a:pP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Courier New" panose="02070309020205020404" pitchFamily="49" charset="0"/>
              <a:buChar char="o"/>
              <a:tabLst/>
              <a:defRPr/>
            </a:pP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Courier New" panose="02070309020205020404" pitchFamily="49" charset="0"/>
              <a:buChar char="o"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32665"/>
          <a:stretch/>
        </p:blipFill>
        <p:spPr>
          <a:xfrm>
            <a:off x="1960144" y="2287515"/>
            <a:ext cx="5596125" cy="2359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085811" y="2522609"/>
            <a:ext cx="20338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Sensor Chip</a:t>
            </a:r>
          </a:p>
          <a:p>
            <a:r>
              <a:rPr lang="en-US" dirty="0" smtClean="0"/>
              <a:t>Interacting Partners</a:t>
            </a:r>
          </a:p>
          <a:p>
            <a:r>
              <a:rPr lang="en-US" dirty="0" smtClean="0"/>
              <a:t>A light source</a:t>
            </a:r>
          </a:p>
          <a:p>
            <a:r>
              <a:rPr lang="en-US" dirty="0" smtClean="0"/>
              <a:t>Detector</a:t>
            </a:r>
          </a:p>
          <a:p>
            <a:endParaRPr lang="en-IN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A1D4-D36E-4782-B3BE-5ADF1EFC9D3E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318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b="1" dirty="0" err="1" smtClean="0"/>
              <a:t>Biacore</a:t>
            </a:r>
            <a:r>
              <a:rPr lang="en-US" sz="2800" b="1" dirty="0" smtClean="0"/>
              <a:t> T200 and accessories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799" y="1034364"/>
            <a:ext cx="6747035" cy="362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3239" t="31218" r="35227" b="23328"/>
          <a:stretch/>
        </p:blipFill>
        <p:spPr>
          <a:xfrm>
            <a:off x="314325" y="4751604"/>
            <a:ext cx="2255520" cy="1828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56467" y="4794612"/>
            <a:ext cx="449151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1400" b="1" dirty="0"/>
              <a:t>The interaction being studied takes place on the gold-covered side of the </a:t>
            </a:r>
            <a:r>
              <a:rPr lang="en-IN" sz="1400" b="1" dirty="0" smtClean="0"/>
              <a:t>sensor chip</a:t>
            </a:r>
            <a:r>
              <a:rPr lang="en-IN" sz="1400" b="1" dirty="0"/>
              <a:t>, opposite from the side where the light is reflected. </a:t>
            </a:r>
            <a:endParaRPr lang="en-IN" sz="14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sz="14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1400" b="1" dirty="0" smtClean="0"/>
              <a:t>Sample containing analyte </a:t>
            </a:r>
            <a:r>
              <a:rPr lang="en-IN" sz="1400" b="1" dirty="0"/>
              <a:t>is supplied in a controlled fashion to the sensor surface through </a:t>
            </a:r>
            <a:r>
              <a:rPr lang="en-IN" sz="1400" b="1" dirty="0" smtClean="0"/>
              <a:t>an IFC (Integrated </a:t>
            </a:r>
            <a:r>
              <a:rPr lang="en-IN" sz="1400" b="1" dirty="0"/>
              <a:t>M</a:t>
            </a:r>
            <a:r>
              <a:rPr lang="en-IN" sz="1400" b="1" dirty="0" smtClean="0"/>
              <a:t>icrofluidic </a:t>
            </a:r>
            <a:r>
              <a:rPr lang="en-IN" sz="1400" b="1" dirty="0"/>
              <a:t>C</a:t>
            </a:r>
            <a:r>
              <a:rPr lang="en-IN" sz="1400" b="1" dirty="0" smtClean="0"/>
              <a:t>artridge) </a:t>
            </a:r>
            <a:r>
              <a:rPr lang="en-IN" sz="1400" b="1" dirty="0"/>
              <a:t>system.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5818" t="27400" r="34088" b="38231"/>
          <a:stretch/>
        </p:blipFill>
        <p:spPr>
          <a:xfrm>
            <a:off x="7188200" y="634999"/>
            <a:ext cx="5003800" cy="496146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A1D4-D36E-4782-B3BE-5ADF1EFC9D3E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842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32154" y="4876449"/>
            <a:ext cx="6598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3.The angular shift vs. time provides a good study of binding kinetics.</a:t>
            </a:r>
          </a:p>
          <a:p>
            <a:r>
              <a:rPr lang="en-IN" sz="16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 reverse process, molecular dissociation, can be studied in a similar way.</a:t>
            </a:r>
            <a:endParaRPr lang="en-I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://biosensingusa.com/wp-content/uploads/2015/02/how_does_spr_work_fig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23" y="1448575"/>
            <a:ext cx="3021246" cy="121642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61166" y="179518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14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 A light is incident upon a metal film through a prism and the reflected beam is collected and </a:t>
            </a:r>
            <a:r>
              <a:rPr lang="en-IN" sz="1400" b="0" i="0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analyzed</a:t>
            </a:r>
            <a:r>
              <a:rPr lang="en-IN" sz="14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70288" y="3235787"/>
            <a:ext cx="65735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n-IN" sz="1400" dirty="0">
                <a:solidFill>
                  <a:srgbClr val="222222"/>
                </a:solidFill>
                <a:latin typeface="Open Sans"/>
              </a:rPr>
              <a:t>2</a:t>
            </a:r>
            <a:r>
              <a:rPr lang="en-IN" b="0" i="0" dirty="0" smtClean="0">
                <a:solidFill>
                  <a:srgbClr val="222222"/>
                </a:solidFill>
                <a:effectLst/>
                <a:latin typeface="Open Sans"/>
              </a:rPr>
              <a:t>.</a:t>
            </a:r>
            <a:r>
              <a:rPr lang="en-IN" sz="14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excitation of surface </a:t>
            </a:r>
            <a:r>
              <a:rPr lang="en-IN" sz="1400" b="0" i="0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plasmons</a:t>
            </a:r>
            <a:r>
              <a:rPr lang="en-IN" sz="14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results in a dark line in the reflected beam, and the angular position of the dark line shifts as a molecule binding event takes place.</a:t>
            </a:r>
          </a:p>
          <a:p>
            <a:r>
              <a:rPr lang="en-I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://biosensingusa.com/wp-content/uploads/2015/02/how_does_spr_work_fig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23" y="3057515"/>
            <a:ext cx="3021245" cy="137220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9440" y="1989129"/>
            <a:ext cx="30168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dirty="0" smtClean="0"/>
              <a:t>1</a:t>
            </a:r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>
            <a:off x="499440" y="3374287"/>
            <a:ext cx="30168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dirty="0" smtClean="0"/>
              <a:t>2</a:t>
            </a:r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499440" y="5128777"/>
            <a:ext cx="30168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dirty="0"/>
              <a:t>3</a:t>
            </a:r>
          </a:p>
        </p:txBody>
      </p:sp>
      <p:pic>
        <p:nvPicPr>
          <p:cNvPr id="2054" name="Picture 6" descr="http://biosensingusa.com/wp-content/uploads/2015/02/how_does_spr_work_figD-1.pn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24" y="4802235"/>
            <a:ext cx="3021244" cy="135427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A1D4-D36E-4782-B3BE-5ADF1EFC9D3E}" type="slidenum">
              <a:rPr lang="en-IN" smtClean="0"/>
              <a:t>6</a:t>
            </a:fld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3867042" y="368783"/>
            <a:ext cx="4476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latin typeface="+mj-lt"/>
              </a:rPr>
              <a:t>How does Surface Plasmon Resonance works??</a:t>
            </a:r>
            <a:endParaRPr lang="en-IN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39986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830190" y="187764"/>
            <a:ext cx="10890754" cy="6128656"/>
            <a:chOff x="593749" y="228600"/>
            <a:chExt cx="8001830" cy="5150260"/>
          </a:xfrm>
        </p:grpSpPr>
        <p:sp>
          <p:nvSpPr>
            <p:cNvPr id="19" name="Oval 18"/>
            <p:cNvSpPr/>
            <p:nvPr/>
          </p:nvSpPr>
          <p:spPr>
            <a:xfrm>
              <a:off x="2413773" y="228600"/>
              <a:ext cx="4343400" cy="8215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Baskerville Old Face" panose="02020602080505020303" pitchFamily="18" charset="0"/>
                </a:rPr>
                <a:t>Tool For Characterizing And Quantifying Various Biomolecular interactions   </a:t>
              </a:r>
              <a:endParaRPr lang="en-US" sz="1400" dirty="0">
                <a:latin typeface="Baskerville Old Face" panose="02020602080505020303" pitchFamily="18" charset="0"/>
              </a:endParaRPr>
            </a:p>
          </p:txBody>
        </p:sp>
        <p:pic>
          <p:nvPicPr>
            <p:cNvPr id="3073" name="Picture 1" descr="C:\Users\Moti\Desktop\ss lab\poster\ExperimentFlow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6450973" y="1361850"/>
              <a:ext cx="2011042" cy="1117715"/>
            </a:xfrm>
            <a:prstGeom prst="rect">
              <a:avLst/>
            </a:prstGeom>
            <a:noFill/>
          </p:spPr>
        </p:pic>
        <p:pic>
          <p:nvPicPr>
            <p:cNvPr id="24" name="Picture 3" descr="C:\Users\Moti\Desktop\ss lab\poster\download (3)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90379" y="1160512"/>
              <a:ext cx="2553061" cy="1687753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  <a:effectLst>
              <a:innerShdw blurRad="114300">
                <a:prstClr val="black"/>
              </a:innerShdw>
            </a:effectLst>
          </p:spPr>
        </p:pic>
        <p:pic>
          <p:nvPicPr>
            <p:cNvPr id="29" name="Picture 5" descr="C:\Users\Moti\Desktop\ss lab\poster\images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93749" y="3374090"/>
              <a:ext cx="3640048" cy="191411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76200" dist="50800" dir="7800000" sx="30000" sy="30000" algn="ctr" rotWithShape="0">
                <a:schemeClr val="tx2">
                  <a:lumMod val="60000"/>
                  <a:lumOff val="40000"/>
                </a:schemeClr>
              </a:outerShdw>
            </a:effectLst>
          </p:spPr>
        </p:pic>
        <p:pic>
          <p:nvPicPr>
            <p:cNvPr id="31" name="Picture 6" descr="Image result for T200 SP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364513" y="3374090"/>
              <a:ext cx="3231066" cy="2004770"/>
            </a:xfrm>
            <a:prstGeom prst="rect">
              <a:avLst/>
            </a:prstGeom>
            <a:noFill/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6098148" y="2981856"/>
              <a:ext cx="518411" cy="258643"/>
            </a:xfrm>
            <a:prstGeom prst="rect">
              <a:avLst/>
            </a:prstGeom>
            <a:gradFill>
              <a:gsLst>
                <a:gs pos="0">
                  <a:schemeClr val="accent1">
                    <a:tint val="50000"/>
                    <a:satMod val="300000"/>
                  </a:schemeClr>
                </a:gs>
                <a:gs pos="51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IN" sz="1400" dirty="0" smtClean="0">
                  <a:latin typeface="Baskerville Old Face" panose="02020602080505020303" pitchFamily="18" charset="0"/>
                </a:rPr>
                <a:t>Results</a:t>
              </a:r>
              <a:endParaRPr lang="en-IN" sz="1400" dirty="0">
                <a:latin typeface="Baskerville Old Face" panose="02020602080505020303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108322" y="380742"/>
              <a:ext cx="756457" cy="25864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IN" sz="1400" dirty="0" smtClean="0">
                  <a:latin typeface="Baskerville Old Face" panose="02020602080505020303" pitchFamily="18" charset="0"/>
                </a:rPr>
                <a:t>Work Flow</a:t>
              </a:r>
              <a:endParaRPr lang="en-IN" sz="1400" dirty="0">
                <a:latin typeface="Baskerville Old Face" panose="02020602080505020303" pitchFamily="18" charset="0"/>
              </a:endParaRPr>
            </a:p>
          </p:txBody>
        </p:sp>
      </p:grpSp>
      <p:cxnSp>
        <p:nvCxnSpPr>
          <p:cNvPr id="40" name="Straight Arrow Connector 39"/>
          <p:cNvCxnSpPr/>
          <p:nvPr/>
        </p:nvCxnSpPr>
        <p:spPr>
          <a:xfrm flipH="1">
            <a:off x="10045637" y="666466"/>
            <a:ext cx="5884" cy="4040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071581" y="3252092"/>
            <a:ext cx="1164101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IN" sz="1400" dirty="0" smtClean="0">
                <a:latin typeface="Baskerville Old Face" panose="02020602080505020303" pitchFamily="18" charset="0"/>
              </a:rPr>
              <a:t>Binding event</a:t>
            </a:r>
            <a:endParaRPr lang="en-IN" sz="1400" dirty="0">
              <a:latin typeface="Baskerville Old Face" panose="02020602080505020303" pitchFamily="18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3056231" y="2000934"/>
            <a:ext cx="818056" cy="10281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7980948" y="1939456"/>
            <a:ext cx="643821" cy="11196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129237" y="592435"/>
            <a:ext cx="3178065" cy="2288723"/>
            <a:chOff x="2504747" y="3000731"/>
            <a:chExt cx="4124653" cy="2947351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04747" y="3000731"/>
              <a:ext cx="4124653" cy="26289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36" name="Picture 35"/>
            <p:cNvPicPr/>
            <p:nvPr/>
          </p:nvPicPr>
          <p:blipFill rotWithShape="1">
            <a:blip r:embed="rId7"/>
            <a:srcRect l="2439" t="78162" b="10074"/>
            <a:stretch/>
          </p:blipFill>
          <p:spPr bwMode="auto">
            <a:xfrm>
              <a:off x="3048000" y="5643282"/>
              <a:ext cx="2895600" cy="304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A1D4-D36E-4782-B3BE-5ADF1EFC9D3E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059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64906" y="413522"/>
            <a:ext cx="9293433" cy="60772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wrap="square" lIns="0" tIns="236088" rIns="0" bIns="0" rtlCol="0" anchor="ctr">
            <a:spAutoFit/>
          </a:bodyPr>
          <a:lstStyle/>
          <a:p>
            <a:pPr marL="1484859">
              <a:lnSpc>
                <a:spcPct val="100000"/>
              </a:lnSpc>
              <a:spcBef>
                <a:spcPts val="101"/>
              </a:spcBef>
            </a:pPr>
            <a:r>
              <a:rPr lang="en-US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Assay Development</a:t>
            </a:r>
            <a:r>
              <a:rPr lang="en-IN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: </a:t>
            </a:r>
            <a:r>
              <a:rPr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Steps</a:t>
            </a:r>
            <a:r>
              <a:rPr sz="2400" spc="-13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of</a:t>
            </a:r>
            <a:r>
              <a:rPr lang="en-US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sz="2400" dirty="0">
                <a:latin typeface="Times" panose="02020603050405020304" pitchFamily="18" charset="0"/>
                <a:cs typeface="Times" panose="02020603050405020304" pitchFamily="18" charset="0"/>
              </a:rPr>
              <a:t>Biacore</a:t>
            </a:r>
            <a:r>
              <a:rPr sz="2400" spc="-22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sz="2400" dirty="0">
                <a:latin typeface="Times" panose="02020603050405020304" pitchFamily="18" charset="0"/>
                <a:cs typeface="Times" panose="02020603050405020304" pitchFamily="18" charset="0"/>
              </a:rPr>
              <a:t>Assay</a:t>
            </a:r>
            <a:r>
              <a:rPr sz="2400" spc="-18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sz="2400" spc="-9" dirty="0">
                <a:latin typeface="Times" panose="02020603050405020304" pitchFamily="18" charset="0"/>
                <a:cs typeface="Times" panose="02020603050405020304" pitchFamily="18" charset="0"/>
              </a:rPr>
              <a:t>Development</a:t>
            </a:r>
            <a:endParaRPr sz="2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292149" y="2188697"/>
            <a:ext cx="2470337" cy="2781300"/>
            <a:chOff x="3259835" y="2395727"/>
            <a:chExt cx="2799715" cy="3152140"/>
          </a:xfrm>
        </p:grpSpPr>
        <p:sp>
          <p:nvSpPr>
            <p:cNvPr id="8" name="object 8"/>
            <p:cNvSpPr/>
            <p:nvPr/>
          </p:nvSpPr>
          <p:spPr>
            <a:xfrm>
              <a:off x="3262883" y="2400299"/>
              <a:ext cx="2792095" cy="502920"/>
            </a:xfrm>
            <a:custGeom>
              <a:avLst/>
              <a:gdLst/>
              <a:ahLst/>
              <a:cxnLst/>
              <a:rect l="l" t="t" r="r" b="b"/>
              <a:pathLst>
                <a:path w="2792095" h="502919">
                  <a:moveTo>
                    <a:pt x="2791967" y="502920"/>
                  </a:moveTo>
                  <a:lnTo>
                    <a:pt x="0" y="502920"/>
                  </a:lnTo>
                  <a:lnTo>
                    <a:pt x="0" y="0"/>
                  </a:lnTo>
                  <a:lnTo>
                    <a:pt x="2791967" y="0"/>
                  </a:lnTo>
                  <a:lnTo>
                    <a:pt x="2791967" y="502920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9" name="object 9"/>
            <p:cNvSpPr/>
            <p:nvPr/>
          </p:nvSpPr>
          <p:spPr>
            <a:xfrm>
              <a:off x="3259835" y="2395727"/>
              <a:ext cx="2799715" cy="512445"/>
            </a:xfrm>
            <a:custGeom>
              <a:avLst/>
              <a:gdLst/>
              <a:ahLst/>
              <a:cxnLst/>
              <a:rect l="l" t="t" r="r" b="b"/>
              <a:pathLst>
                <a:path w="2799715" h="512444">
                  <a:moveTo>
                    <a:pt x="2799588" y="512064"/>
                  </a:moveTo>
                  <a:lnTo>
                    <a:pt x="0" y="512064"/>
                  </a:lnTo>
                  <a:lnTo>
                    <a:pt x="0" y="0"/>
                  </a:lnTo>
                  <a:lnTo>
                    <a:pt x="2799588" y="0"/>
                  </a:lnTo>
                  <a:lnTo>
                    <a:pt x="2799588" y="4572"/>
                  </a:lnTo>
                  <a:lnTo>
                    <a:pt x="7620" y="4572"/>
                  </a:lnTo>
                  <a:lnTo>
                    <a:pt x="3048" y="9144"/>
                  </a:lnTo>
                  <a:lnTo>
                    <a:pt x="7620" y="9144"/>
                  </a:lnTo>
                  <a:lnTo>
                    <a:pt x="7620" y="502920"/>
                  </a:lnTo>
                  <a:lnTo>
                    <a:pt x="3048" y="502920"/>
                  </a:lnTo>
                  <a:lnTo>
                    <a:pt x="7620" y="507492"/>
                  </a:lnTo>
                  <a:lnTo>
                    <a:pt x="2799588" y="507492"/>
                  </a:lnTo>
                  <a:lnTo>
                    <a:pt x="2799588" y="512064"/>
                  </a:lnTo>
                  <a:close/>
                </a:path>
                <a:path w="2799715" h="512444">
                  <a:moveTo>
                    <a:pt x="7620" y="9144"/>
                  </a:moveTo>
                  <a:lnTo>
                    <a:pt x="3048" y="9144"/>
                  </a:lnTo>
                  <a:lnTo>
                    <a:pt x="7620" y="4572"/>
                  </a:lnTo>
                  <a:lnTo>
                    <a:pt x="7620" y="9144"/>
                  </a:lnTo>
                  <a:close/>
                </a:path>
                <a:path w="2799715" h="512444">
                  <a:moveTo>
                    <a:pt x="2791968" y="9144"/>
                  </a:moveTo>
                  <a:lnTo>
                    <a:pt x="7620" y="9144"/>
                  </a:lnTo>
                  <a:lnTo>
                    <a:pt x="7620" y="4572"/>
                  </a:lnTo>
                  <a:lnTo>
                    <a:pt x="2791968" y="4572"/>
                  </a:lnTo>
                  <a:lnTo>
                    <a:pt x="2791968" y="9144"/>
                  </a:lnTo>
                  <a:close/>
                </a:path>
                <a:path w="2799715" h="512444">
                  <a:moveTo>
                    <a:pt x="2791968" y="507492"/>
                  </a:moveTo>
                  <a:lnTo>
                    <a:pt x="2791968" y="4572"/>
                  </a:lnTo>
                  <a:lnTo>
                    <a:pt x="2795016" y="9144"/>
                  </a:lnTo>
                  <a:lnTo>
                    <a:pt x="2799588" y="9144"/>
                  </a:lnTo>
                  <a:lnTo>
                    <a:pt x="2799588" y="502920"/>
                  </a:lnTo>
                  <a:lnTo>
                    <a:pt x="2795016" y="502920"/>
                  </a:lnTo>
                  <a:lnTo>
                    <a:pt x="2791968" y="507492"/>
                  </a:lnTo>
                  <a:close/>
                </a:path>
                <a:path w="2799715" h="512444">
                  <a:moveTo>
                    <a:pt x="2799588" y="9144"/>
                  </a:moveTo>
                  <a:lnTo>
                    <a:pt x="2795016" y="9144"/>
                  </a:lnTo>
                  <a:lnTo>
                    <a:pt x="2791968" y="4572"/>
                  </a:lnTo>
                  <a:lnTo>
                    <a:pt x="2799588" y="4572"/>
                  </a:lnTo>
                  <a:lnTo>
                    <a:pt x="2799588" y="9144"/>
                  </a:lnTo>
                  <a:close/>
                </a:path>
                <a:path w="2799715" h="512444">
                  <a:moveTo>
                    <a:pt x="7620" y="507492"/>
                  </a:moveTo>
                  <a:lnTo>
                    <a:pt x="3048" y="502920"/>
                  </a:lnTo>
                  <a:lnTo>
                    <a:pt x="7620" y="502920"/>
                  </a:lnTo>
                  <a:lnTo>
                    <a:pt x="7620" y="507492"/>
                  </a:lnTo>
                  <a:close/>
                </a:path>
                <a:path w="2799715" h="512444">
                  <a:moveTo>
                    <a:pt x="2791968" y="507492"/>
                  </a:moveTo>
                  <a:lnTo>
                    <a:pt x="7620" y="507492"/>
                  </a:lnTo>
                  <a:lnTo>
                    <a:pt x="7620" y="502920"/>
                  </a:lnTo>
                  <a:lnTo>
                    <a:pt x="2791968" y="502920"/>
                  </a:lnTo>
                  <a:lnTo>
                    <a:pt x="2791968" y="507492"/>
                  </a:lnTo>
                  <a:close/>
                </a:path>
                <a:path w="2799715" h="512444">
                  <a:moveTo>
                    <a:pt x="2799588" y="507492"/>
                  </a:moveTo>
                  <a:lnTo>
                    <a:pt x="2791968" y="507492"/>
                  </a:lnTo>
                  <a:lnTo>
                    <a:pt x="2795016" y="502920"/>
                  </a:lnTo>
                  <a:lnTo>
                    <a:pt x="2799588" y="502920"/>
                  </a:lnTo>
                  <a:lnTo>
                    <a:pt x="2799588" y="507492"/>
                  </a:lnTo>
                  <a:close/>
                </a:path>
              </a:pathLst>
            </a:custGeom>
            <a:solidFill>
              <a:srgbClr val="1D419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0" name="object 10"/>
            <p:cNvSpPr/>
            <p:nvPr/>
          </p:nvSpPr>
          <p:spPr>
            <a:xfrm>
              <a:off x="3262883" y="3281172"/>
              <a:ext cx="2792095" cy="502920"/>
            </a:xfrm>
            <a:custGeom>
              <a:avLst/>
              <a:gdLst/>
              <a:ahLst/>
              <a:cxnLst/>
              <a:rect l="l" t="t" r="r" b="b"/>
              <a:pathLst>
                <a:path w="2792095" h="502920">
                  <a:moveTo>
                    <a:pt x="2791967" y="502919"/>
                  </a:moveTo>
                  <a:lnTo>
                    <a:pt x="0" y="502919"/>
                  </a:lnTo>
                  <a:lnTo>
                    <a:pt x="0" y="0"/>
                  </a:lnTo>
                  <a:lnTo>
                    <a:pt x="2791967" y="0"/>
                  </a:lnTo>
                  <a:lnTo>
                    <a:pt x="2791967" y="502919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1" name="object 11"/>
            <p:cNvSpPr/>
            <p:nvPr/>
          </p:nvSpPr>
          <p:spPr>
            <a:xfrm>
              <a:off x="3259835" y="3276600"/>
              <a:ext cx="2799715" cy="510540"/>
            </a:xfrm>
            <a:custGeom>
              <a:avLst/>
              <a:gdLst/>
              <a:ahLst/>
              <a:cxnLst/>
              <a:rect l="l" t="t" r="r" b="b"/>
              <a:pathLst>
                <a:path w="2799715" h="510539">
                  <a:moveTo>
                    <a:pt x="2799588" y="510540"/>
                  </a:moveTo>
                  <a:lnTo>
                    <a:pt x="0" y="510540"/>
                  </a:lnTo>
                  <a:lnTo>
                    <a:pt x="0" y="0"/>
                  </a:lnTo>
                  <a:lnTo>
                    <a:pt x="2799588" y="0"/>
                  </a:lnTo>
                  <a:lnTo>
                    <a:pt x="2799588" y="4572"/>
                  </a:lnTo>
                  <a:lnTo>
                    <a:pt x="7620" y="4572"/>
                  </a:lnTo>
                  <a:lnTo>
                    <a:pt x="3048" y="7620"/>
                  </a:lnTo>
                  <a:lnTo>
                    <a:pt x="7620" y="7620"/>
                  </a:lnTo>
                  <a:lnTo>
                    <a:pt x="7620" y="502920"/>
                  </a:lnTo>
                  <a:lnTo>
                    <a:pt x="3048" y="502920"/>
                  </a:lnTo>
                  <a:lnTo>
                    <a:pt x="7620" y="507492"/>
                  </a:lnTo>
                  <a:lnTo>
                    <a:pt x="2799588" y="507492"/>
                  </a:lnTo>
                  <a:lnTo>
                    <a:pt x="2799588" y="510540"/>
                  </a:lnTo>
                  <a:close/>
                </a:path>
                <a:path w="2799715" h="510539">
                  <a:moveTo>
                    <a:pt x="7620" y="7620"/>
                  </a:moveTo>
                  <a:lnTo>
                    <a:pt x="3048" y="7620"/>
                  </a:lnTo>
                  <a:lnTo>
                    <a:pt x="7620" y="4572"/>
                  </a:lnTo>
                  <a:lnTo>
                    <a:pt x="7620" y="7620"/>
                  </a:lnTo>
                  <a:close/>
                </a:path>
                <a:path w="2799715" h="510539">
                  <a:moveTo>
                    <a:pt x="2791968" y="7620"/>
                  </a:moveTo>
                  <a:lnTo>
                    <a:pt x="7620" y="7620"/>
                  </a:lnTo>
                  <a:lnTo>
                    <a:pt x="7620" y="4572"/>
                  </a:lnTo>
                  <a:lnTo>
                    <a:pt x="2791968" y="4572"/>
                  </a:lnTo>
                  <a:lnTo>
                    <a:pt x="2791968" y="7620"/>
                  </a:lnTo>
                  <a:close/>
                </a:path>
                <a:path w="2799715" h="510539">
                  <a:moveTo>
                    <a:pt x="2791968" y="507492"/>
                  </a:moveTo>
                  <a:lnTo>
                    <a:pt x="2791968" y="4572"/>
                  </a:lnTo>
                  <a:lnTo>
                    <a:pt x="2795016" y="7620"/>
                  </a:lnTo>
                  <a:lnTo>
                    <a:pt x="2799588" y="7620"/>
                  </a:lnTo>
                  <a:lnTo>
                    <a:pt x="2799588" y="502920"/>
                  </a:lnTo>
                  <a:lnTo>
                    <a:pt x="2795016" y="502920"/>
                  </a:lnTo>
                  <a:lnTo>
                    <a:pt x="2791968" y="507492"/>
                  </a:lnTo>
                  <a:close/>
                </a:path>
                <a:path w="2799715" h="510539">
                  <a:moveTo>
                    <a:pt x="2799588" y="7620"/>
                  </a:moveTo>
                  <a:lnTo>
                    <a:pt x="2795016" y="7620"/>
                  </a:lnTo>
                  <a:lnTo>
                    <a:pt x="2791968" y="4572"/>
                  </a:lnTo>
                  <a:lnTo>
                    <a:pt x="2799588" y="4572"/>
                  </a:lnTo>
                  <a:lnTo>
                    <a:pt x="2799588" y="7620"/>
                  </a:lnTo>
                  <a:close/>
                </a:path>
                <a:path w="2799715" h="510539">
                  <a:moveTo>
                    <a:pt x="7620" y="507492"/>
                  </a:moveTo>
                  <a:lnTo>
                    <a:pt x="3048" y="502920"/>
                  </a:lnTo>
                  <a:lnTo>
                    <a:pt x="7620" y="502920"/>
                  </a:lnTo>
                  <a:lnTo>
                    <a:pt x="7620" y="507492"/>
                  </a:lnTo>
                  <a:close/>
                </a:path>
                <a:path w="2799715" h="510539">
                  <a:moveTo>
                    <a:pt x="2791968" y="507492"/>
                  </a:moveTo>
                  <a:lnTo>
                    <a:pt x="7620" y="507492"/>
                  </a:lnTo>
                  <a:lnTo>
                    <a:pt x="7620" y="502920"/>
                  </a:lnTo>
                  <a:lnTo>
                    <a:pt x="2791968" y="502920"/>
                  </a:lnTo>
                  <a:lnTo>
                    <a:pt x="2791968" y="507492"/>
                  </a:lnTo>
                  <a:close/>
                </a:path>
                <a:path w="2799715" h="510539">
                  <a:moveTo>
                    <a:pt x="2799588" y="507492"/>
                  </a:moveTo>
                  <a:lnTo>
                    <a:pt x="2791968" y="507492"/>
                  </a:lnTo>
                  <a:lnTo>
                    <a:pt x="2795016" y="502920"/>
                  </a:lnTo>
                  <a:lnTo>
                    <a:pt x="2799588" y="502920"/>
                  </a:lnTo>
                  <a:lnTo>
                    <a:pt x="2799588" y="507492"/>
                  </a:lnTo>
                  <a:close/>
                </a:path>
              </a:pathLst>
            </a:custGeom>
            <a:solidFill>
              <a:srgbClr val="1D419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2" name="object 12"/>
            <p:cNvSpPr/>
            <p:nvPr/>
          </p:nvSpPr>
          <p:spPr>
            <a:xfrm>
              <a:off x="3262883" y="4160520"/>
              <a:ext cx="2792095" cy="502920"/>
            </a:xfrm>
            <a:custGeom>
              <a:avLst/>
              <a:gdLst/>
              <a:ahLst/>
              <a:cxnLst/>
              <a:rect l="l" t="t" r="r" b="b"/>
              <a:pathLst>
                <a:path w="2792095" h="502920">
                  <a:moveTo>
                    <a:pt x="2791967" y="502920"/>
                  </a:moveTo>
                  <a:lnTo>
                    <a:pt x="0" y="502920"/>
                  </a:lnTo>
                  <a:lnTo>
                    <a:pt x="0" y="0"/>
                  </a:lnTo>
                  <a:lnTo>
                    <a:pt x="2791967" y="0"/>
                  </a:lnTo>
                  <a:lnTo>
                    <a:pt x="2791967" y="502920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3" name="object 13"/>
            <p:cNvSpPr/>
            <p:nvPr/>
          </p:nvSpPr>
          <p:spPr>
            <a:xfrm>
              <a:off x="3259835" y="4155948"/>
              <a:ext cx="2799715" cy="512445"/>
            </a:xfrm>
            <a:custGeom>
              <a:avLst/>
              <a:gdLst/>
              <a:ahLst/>
              <a:cxnLst/>
              <a:rect l="l" t="t" r="r" b="b"/>
              <a:pathLst>
                <a:path w="2799715" h="512445">
                  <a:moveTo>
                    <a:pt x="2799588" y="512064"/>
                  </a:moveTo>
                  <a:lnTo>
                    <a:pt x="0" y="512064"/>
                  </a:lnTo>
                  <a:lnTo>
                    <a:pt x="0" y="0"/>
                  </a:lnTo>
                  <a:lnTo>
                    <a:pt x="2799588" y="0"/>
                  </a:lnTo>
                  <a:lnTo>
                    <a:pt x="2799588" y="4572"/>
                  </a:lnTo>
                  <a:lnTo>
                    <a:pt x="7620" y="4572"/>
                  </a:lnTo>
                  <a:lnTo>
                    <a:pt x="3048" y="9144"/>
                  </a:lnTo>
                  <a:lnTo>
                    <a:pt x="7620" y="9144"/>
                  </a:lnTo>
                  <a:lnTo>
                    <a:pt x="7620" y="502920"/>
                  </a:lnTo>
                  <a:lnTo>
                    <a:pt x="3048" y="502920"/>
                  </a:lnTo>
                  <a:lnTo>
                    <a:pt x="7620" y="507492"/>
                  </a:lnTo>
                  <a:lnTo>
                    <a:pt x="2799588" y="507492"/>
                  </a:lnTo>
                  <a:lnTo>
                    <a:pt x="2799588" y="512064"/>
                  </a:lnTo>
                  <a:close/>
                </a:path>
                <a:path w="2799715" h="512445">
                  <a:moveTo>
                    <a:pt x="7620" y="9144"/>
                  </a:moveTo>
                  <a:lnTo>
                    <a:pt x="3048" y="9144"/>
                  </a:lnTo>
                  <a:lnTo>
                    <a:pt x="7620" y="4572"/>
                  </a:lnTo>
                  <a:lnTo>
                    <a:pt x="7620" y="9144"/>
                  </a:lnTo>
                  <a:close/>
                </a:path>
                <a:path w="2799715" h="512445">
                  <a:moveTo>
                    <a:pt x="2791968" y="9144"/>
                  </a:moveTo>
                  <a:lnTo>
                    <a:pt x="7620" y="9144"/>
                  </a:lnTo>
                  <a:lnTo>
                    <a:pt x="7620" y="4572"/>
                  </a:lnTo>
                  <a:lnTo>
                    <a:pt x="2791968" y="4572"/>
                  </a:lnTo>
                  <a:lnTo>
                    <a:pt x="2791968" y="9144"/>
                  </a:lnTo>
                  <a:close/>
                </a:path>
                <a:path w="2799715" h="512445">
                  <a:moveTo>
                    <a:pt x="2791968" y="507492"/>
                  </a:moveTo>
                  <a:lnTo>
                    <a:pt x="2791968" y="4572"/>
                  </a:lnTo>
                  <a:lnTo>
                    <a:pt x="2795016" y="9144"/>
                  </a:lnTo>
                  <a:lnTo>
                    <a:pt x="2799588" y="9144"/>
                  </a:lnTo>
                  <a:lnTo>
                    <a:pt x="2799588" y="502920"/>
                  </a:lnTo>
                  <a:lnTo>
                    <a:pt x="2795016" y="502920"/>
                  </a:lnTo>
                  <a:lnTo>
                    <a:pt x="2791968" y="507492"/>
                  </a:lnTo>
                  <a:close/>
                </a:path>
                <a:path w="2799715" h="512445">
                  <a:moveTo>
                    <a:pt x="2799588" y="9144"/>
                  </a:moveTo>
                  <a:lnTo>
                    <a:pt x="2795016" y="9144"/>
                  </a:lnTo>
                  <a:lnTo>
                    <a:pt x="2791968" y="4572"/>
                  </a:lnTo>
                  <a:lnTo>
                    <a:pt x="2799588" y="4572"/>
                  </a:lnTo>
                  <a:lnTo>
                    <a:pt x="2799588" y="9144"/>
                  </a:lnTo>
                  <a:close/>
                </a:path>
                <a:path w="2799715" h="512445">
                  <a:moveTo>
                    <a:pt x="7620" y="507492"/>
                  </a:moveTo>
                  <a:lnTo>
                    <a:pt x="3048" y="502920"/>
                  </a:lnTo>
                  <a:lnTo>
                    <a:pt x="7620" y="502920"/>
                  </a:lnTo>
                  <a:lnTo>
                    <a:pt x="7620" y="507492"/>
                  </a:lnTo>
                  <a:close/>
                </a:path>
                <a:path w="2799715" h="512445">
                  <a:moveTo>
                    <a:pt x="2791968" y="507492"/>
                  </a:moveTo>
                  <a:lnTo>
                    <a:pt x="7620" y="507492"/>
                  </a:lnTo>
                  <a:lnTo>
                    <a:pt x="7620" y="502920"/>
                  </a:lnTo>
                  <a:lnTo>
                    <a:pt x="2791968" y="502920"/>
                  </a:lnTo>
                  <a:lnTo>
                    <a:pt x="2791968" y="507492"/>
                  </a:lnTo>
                  <a:close/>
                </a:path>
                <a:path w="2799715" h="512445">
                  <a:moveTo>
                    <a:pt x="2799588" y="507492"/>
                  </a:moveTo>
                  <a:lnTo>
                    <a:pt x="2791968" y="507492"/>
                  </a:lnTo>
                  <a:lnTo>
                    <a:pt x="2795016" y="502920"/>
                  </a:lnTo>
                  <a:lnTo>
                    <a:pt x="2799588" y="502920"/>
                  </a:lnTo>
                  <a:lnTo>
                    <a:pt x="2799588" y="507492"/>
                  </a:lnTo>
                  <a:close/>
                </a:path>
              </a:pathLst>
            </a:custGeom>
            <a:solidFill>
              <a:srgbClr val="1D419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62883" y="5041392"/>
              <a:ext cx="2791967" cy="50292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259835" y="5036820"/>
              <a:ext cx="2799715" cy="510540"/>
            </a:xfrm>
            <a:custGeom>
              <a:avLst/>
              <a:gdLst/>
              <a:ahLst/>
              <a:cxnLst/>
              <a:rect l="l" t="t" r="r" b="b"/>
              <a:pathLst>
                <a:path w="2799715" h="510539">
                  <a:moveTo>
                    <a:pt x="2799588" y="510540"/>
                  </a:moveTo>
                  <a:lnTo>
                    <a:pt x="0" y="510540"/>
                  </a:lnTo>
                  <a:lnTo>
                    <a:pt x="0" y="0"/>
                  </a:lnTo>
                  <a:lnTo>
                    <a:pt x="2799588" y="0"/>
                  </a:lnTo>
                  <a:lnTo>
                    <a:pt x="2799588" y="4572"/>
                  </a:lnTo>
                  <a:lnTo>
                    <a:pt x="7620" y="4572"/>
                  </a:lnTo>
                  <a:lnTo>
                    <a:pt x="3048" y="7620"/>
                  </a:lnTo>
                  <a:lnTo>
                    <a:pt x="7620" y="7620"/>
                  </a:lnTo>
                  <a:lnTo>
                    <a:pt x="7620" y="502920"/>
                  </a:lnTo>
                  <a:lnTo>
                    <a:pt x="3048" y="502920"/>
                  </a:lnTo>
                  <a:lnTo>
                    <a:pt x="7620" y="507492"/>
                  </a:lnTo>
                  <a:lnTo>
                    <a:pt x="2799588" y="507492"/>
                  </a:lnTo>
                  <a:lnTo>
                    <a:pt x="2799588" y="510540"/>
                  </a:lnTo>
                  <a:close/>
                </a:path>
                <a:path w="2799715" h="510539">
                  <a:moveTo>
                    <a:pt x="7620" y="7620"/>
                  </a:moveTo>
                  <a:lnTo>
                    <a:pt x="3048" y="7620"/>
                  </a:lnTo>
                  <a:lnTo>
                    <a:pt x="7620" y="4572"/>
                  </a:lnTo>
                  <a:lnTo>
                    <a:pt x="7620" y="7620"/>
                  </a:lnTo>
                  <a:close/>
                </a:path>
                <a:path w="2799715" h="510539">
                  <a:moveTo>
                    <a:pt x="2791968" y="7620"/>
                  </a:moveTo>
                  <a:lnTo>
                    <a:pt x="7620" y="7620"/>
                  </a:lnTo>
                  <a:lnTo>
                    <a:pt x="7620" y="4572"/>
                  </a:lnTo>
                  <a:lnTo>
                    <a:pt x="2791968" y="4572"/>
                  </a:lnTo>
                  <a:lnTo>
                    <a:pt x="2791968" y="7620"/>
                  </a:lnTo>
                  <a:close/>
                </a:path>
                <a:path w="2799715" h="510539">
                  <a:moveTo>
                    <a:pt x="2791968" y="507492"/>
                  </a:moveTo>
                  <a:lnTo>
                    <a:pt x="2791968" y="4572"/>
                  </a:lnTo>
                  <a:lnTo>
                    <a:pt x="2795016" y="7620"/>
                  </a:lnTo>
                  <a:lnTo>
                    <a:pt x="2799588" y="7620"/>
                  </a:lnTo>
                  <a:lnTo>
                    <a:pt x="2799588" y="502920"/>
                  </a:lnTo>
                  <a:lnTo>
                    <a:pt x="2795016" y="502920"/>
                  </a:lnTo>
                  <a:lnTo>
                    <a:pt x="2791968" y="507492"/>
                  </a:lnTo>
                  <a:close/>
                </a:path>
                <a:path w="2799715" h="510539">
                  <a:moveTo>
                    <a:pt x="2799588" y="7620"/>
                  </a:moveTo>
                  <a:lnTo>
                    <a:pt x="2795016" y="7620"/>
                  </a:lnTo>
                  <a:lnTo>
                    <a:pt x="2791968" y="4572"/>
                  </a:lnTo>
                  <a:lnTo>
                    <a:pt x="2799588" y="4572"/>
                  </a:lnTo>
                  <a:lnTo>
                    <a:pt x="2799588" y="7620"/>
                  </a:lnTo>
                  <a:close/>
                </a:path>
                <a:path w="2799715" h="510539">
                  <a:moveTo>
                    <a:pt x="7620" y="507492"/>
                  </a:moveTo>
                  <a:lnTo>
                    <a:pt x="3048" y="502920"/>
                  </a:lnTo>
                  <a:lnTo>
                    <a:pt x="7620" y="502920"/>
                  </a:lnTo>
                  <a:lnTo>
                    <a:pt x="7620" y="507492"/>
                  </a:lnTo>
                  <a:close/>
                </a:path>
                <a:path w="2799715" h="510539">
                  <a:moveTo>
                    <a:pt x="2791968" y="507492"/>
                  </a:moveTo>
                  <a:lnTo>
                    <a:pt x="7620" y="507492"/>
                  </a:lnTo>
                  <a:lnTo>
                    <a:pt x="7620" y="502920"/>
                  </a:lnTo>
                  <a:lnTo>
                    <a:pt x="2791968" y="502920"/>
                  </a:lnTo>
                  <a:lnTo>
                    <a:pt x="2791968" y="507492"/>
                  </a:lnTo>
                  <a:close/>
                </a:path>
                <a:path w="2799715" h="510539">
                  <a:moveTo>
                    <a:pt x="2799588" y="507492"/>
                  </a:moveTo>
                  <a:lnTo>
                    <a:pt x="2791968" y="507492"/>
                  </a:lnTo>
                  <a:lnTo>
                    <a:pt x="2795016" y="502920"/>
                  </a:lnTo>
                  <a:lnTo>
                    <a:pt x="2799588" y="502920"/>
                  </a:lnTo>
                  <a:lnTo>
                    <a:pt x="2799588" y="507492"/>
                  </a:lnTo>
                  <a:close/>
                </a:path>
              </a:pathLst>
            </a:custGeom>
            <a:solidFill>
              <a:srgbClr val="1D419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8539350" y="2312325"/>
            <a:ext cx="1974476" cy="2654535"/>
          </a:xfrm>
          <a:prstGeom prst="rect">
            <a:avLst/>
          </a:prstGeom>
        </p:spPr>
        <p:txBody>
          <a:bodyPr vert="horz" wrap="square" lIns="0" tIns="14568" rIns="0" bIns="0" rtlCol="0">
            <a:spAutoFit/>
          </a:bodyPr>
          <a:lstStyle/>
          <a:p>
            <a:pPr marL="11206">
              <a:spcBef>
                <a:spcPts val="115"/>
              </a:spcBef>
            </a:pPr>
            <a:r>
              <a:rPr sz="1721" dirty="0">
                <a:latin typeface="Arial"/>
                <a:cs typeface="Arial"/>
              </a:rPr>
              <a:t>Surface</a:t>
            </a:r>
            <a:r>
              <a:rPr sz="1721" spc="44" dirty="0">
                <a:latin typeface="Arial"/>
                <a:cs typeface="Arial"/>
              </a:rPr>
              <a:t> </a:t>
            </a:r>
            <a:r>
              <a:rPr sz="1721" spc="-9" dirty="0">
                <a:latin typeface="Arial"/>
                <a:cs typeface="Arial"/>
              </a:rPr>
              <a:t>preparation</a:t>
            </a:r>
            <a:endParaRPr sz="1721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21" dirty="0">
              <a:latin typeface="Arial"/>
              <a:cs typeface="Arial"/>
            </a:endParaRPr>
          </a:p>
          <a:p>
            <a:pPr>
              <a:spcBef>
                <a:spcPts val="84"/>
              </a:spcBef>
            </a:pPr>
            <a:endParaRPr sz="1721" dirty="0">
              <a:latin typeface="Arial"/>
              <a:cs typeface="Arial"/>
            </a:endParaRPr>
          </a:p>
          <a:p>
            <a:pPr marL="358047" indent="-89092">
              <a:spcBef>
                <a:spcPts val="4"/>
              </a:spcBef>
            </a:pPr>
            <a:r>
              <a:rPr sz="1721" dirty="0">
                <a:latin typeface="Arial"/>
                <a:cs typeface="Arial"/>
              </a:rPr>
              <a:t>Sample</a:t>
            </a:r>
            <a:r>
              <a:rPr sz="1721" spc="53" dirty="0">
                <a:latin typeface="Arial"/>
                <a:cs typeface="Arial"/>
              </a:rPr>
              <a:t> </a:t>
            </a:r>
            <a:r>
              <a:rPr sz="1721" spc="-9" dirty="0">
                <a:latin typeface="Arial"/>
                <a:cs typeface="Arial"/>
              </a:rPr>
              <a:t>injection</a:t>
            </a:r>
            <a:endParaRPr sz="1721" dirty="0">
              <a:latin typeface="Arial"/>
              <a:cs typeface="Arial"/>
            </a:endParaRPr>
          </a:p>
          <a:p>
            <a:pPr marL="505973" marR="273998" indent="-147926">
              <a:lnSpc>
                <a:spcPct val="295900"/>
              </a:lnSpc>
              <a:spcBef>
                <a:spcPts val="9"/>
              </a:spcBef>
            </a:pPr>
            <a:r>
              <a:rPr sz="1721" spc="-9" dirty="0">
                <a:latin typeface="Arial"/>
                <a:cs typeface="Arial"/>
              </a:rPr>
              <a:t>Regeneration Evaluation</a:t>
            </a:r>
            <a:endParaRPr sz="1721" dirty="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448718" y="2609346"/>
            <a:ext cx="13447" cy="1887071"/>
          </a:xfrm>
          <a:custGeom>
            <a:avLst/>
            <a:gdLst/>
            <a:ahLst/>
            <a:cxnLst/>
            <a:rect l="l" t="t" r="r" b="b"/>
            <a:pathLst>
              <a:path w="15239" h="2138679">
                <a:moveTo>
                  <a:pt x="15240" y="1760220"/>
                </a:moveTo>
                <a:lnTo>
                  <a:pt x="0" y="1760220"/>
                </a:lnTo>
                <a:lnTo>
                  <a:pt x="0" y="2138172"/>
                </a:lnTo>
                <a:lnTo>
                  <a:pt x="15240" y="2138172"/>
                </a:lnTo>
                <a:lnTo>
                  <a:pt x="15240" y="1760220"/>
                </a:lnTo>
                <a:close/>
              </a:path>
              <a:path w="15239" h="2138679">
                <a:moveTo>
                  <a:pt x="15240" y="880872"/>
                </a:moveTo>
                <a:lnTo>
                  <a:pt x="0" y="880872"/>
                </a:lnTo>
                <a:lnTo>
                  <a:pt x="0" y="1257300"/>
                </a:lnTo>
                <a:lnTo>
                  <a:pt x="15240" y="1257300"/>
                </a:lnTo>
                <a:lnTo>
                  <a:pt x="15240" y="880872"/>
                </a:lnTo>
                <a:close/>
              </a:path>
              <a:path w="15239" h="2138679">
                <a:moveTo>
                  <a:pt x="15240" y="0"/>
                </a:moveTo>
                <a:lnTo>
                  <a:pt x="0" y="0"/>
                </a:lnTo>
                <a:lnTo>
                  <a:pt x="0" y="377952"/>
                </a:lnTo>
                <a:lnTo>
                  <a:pt x="15240" y="377952"/>
                </a:lnTo>
                <a:lnTo>
                  <a:pt x="15240" y="0"/>
                </a:lnTo>
                <a:close/>
              </a:path>
            </a:pathLst>
          </a:custGeom>
          <a:solidFill>
            <a:srgbClr val="1D419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A1D4-D36E-4782-B3BE-5ADF1EFC9D3E}" type="slidenum">
              <a:rPr lang="en-IN" smtClean="0"/>
              <a:t>8</a:t>
            </a:fld>
            <a:endParaRPr lang="en-IN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174375" y="1623045"/>
            <a:ext cx="7055380" cy="690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/>
              <a:t>3 major Steps in an SPR assay</a:t>
            </a:r>
            <a:endParaRPr lang="en-US" sz="2000" b="1" dirty="0"/>
          </a:p>
        </p:txBody>
      </p:sp>
      <p:sp>
        <p:nvSpPr>
          <p:cNvPr id="20" name="Content Placeholder 3"/>
          <p:cNvSpPr>
            <a:spLocks noGrp="1"/>
          </p:cNvSpPr>
          <p:nvPr>
            <p:ph idx="1"/>
          </p:nvPr>
        </p:nvSpPr>
        <p:spPr>
          <a:xfrm>
            <a:off x="1063335" y="2110519"/>
            <a:ext cx="6424354" cy="4040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18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Immobilization</a:t>
            </a:r>
          </a:p>
          <a:p>
            <a:pPr marL="0" indent="0">
              <a:buNone/>
            </a:pPr>
            <a:r>
              <a:rPr lang="en-IN" sz="1400" b="1" i="1" dirty="0"/>
              <a:t>Attachment of ligand </a:t>
            </a:r>
            <a:r>
              <a:rPr lang="en-IN" sz="1400" b="1" i="1" dirty="0" smtClean="0"/>
              <a:t>(SPR term) to </a:t>
            </a:r>
            <a:r>
              <a:rPr lang="en-IN" sz="1400" b="1" i="1" dirty="0"/>
              <a:t>sensor chip surface</a:t>
            </a:r>
          </a:p>
          <a:p>
            <a:pPr marL="0" indent="0">
              <a:buNone/>
            </a:pPr>
            <a:r>
              <a:rPr lang="en-IN" sz="18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Sample Injection/Interaction</a:t>
            </a:r>
          </a:p>
          <a:p>
            <a:r>
              <a:rPr lang="en-IN" sz="1400" b="1" i="1" dirty="0"/>
              <a:t>Analyte in running buffer flows over ligand immobilized on sensor and binds to </a:t>
            </a:r>
            <a:r>
              <a:rPr lang="en-IN" sz="1400" b="1" i="1" dirty="0" smtClean="0"/>
              <a:t>it   </a:t>
            </a:r>
            <a:endParaRPr lang="en-IN" sz="1400" b="1" i="1" dirty="0" smtClean="0"/>
          </a:p>
          <a:p>
            <a:r>
              <a:rPr lang="en-IN" sz="1400" b="1" i="1" dirty="0" smtClean="0"/>
              <a:t>Output = Sensorgram</a:t>
            </a:r>
            <a:endParaRPr lang="en-IN" b="1" u="sng" dirty="0" smtClean="0"/>
          </a:p>
          <a:p>
            <a:pPr marL="0" indent="0">
              <a:buNone/>
            </a:pPr>
            <a:r>
              <a:rPr lang="en-IN" sz="18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Regeneration</a:t>
            </a:r>
          </a:p>
          <a:p>
            <a:r>
              <a:rPr lang="en-IN" sz="1400" b="1" i="1" dirty="0" smtClean="0"/>
              <a:t>Removal </a:t>
            </a:r>
            <a:r>
              <a:rPr lang="en-IN" sz="1400" b="1" i="1" dirty="0"/>
              <a:t>of bound analyte from the </a:t>
            </a:r>
            <a:r>
              <a:rPr lang="en-IN" sz="1400" b="1" i="1" dirty="0" smtClean="0"/>
              <a:t>ligand</a:t>
            </a:r>
          </a:p>
          <a:p>
            <a:r>
              <a:rPr lang="en-IN" sz="1400" b="1" i="1" dirty="0" smtClean="0"/>
              <a:t>Ready for next round of Analyte Binding</a:t>
            </a:r>
            <a:endParaRPr lang="en-IN" sz="1400" b="1" i="1" dirty="0"/>
          </a:p>
          <a:p>
            <a:pPr marL="457200" indent="-457200">
              <a:buFont typeface="+mj-lt"/>
              <a:buAutoNum type="arabicPeriod"/>
            </a:pP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1730176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09877" y="153693"/>
            <a:ext cx="9278471" cy="674878"/>
          </a:xfrm>
          <a:prstGeom prst="rect">
            <a:avLst/>
          </a:prstGeom>
        </p:spPr>
        <p:txBody>
          <a:bodyPr vert="horz" wrap="square" lIns="0" tIns="338849" rIns="0" bIns="0" rtlCol="0" anchor="ctr">
            <a:spAutoFit/>
          </a:bodyPr>
          <a:lstStyle/>
          <a:p>
            <a:pPr marL="1853552">
              <a:lnSpc>
                <a:spcPct val="100000"/>
              </a:lnSpc>
              <a:spcBef>
                <a:spcPts val="106"/>
              </a:spcBef>
            </a:pPr>
            <a:r>
              <a:rPr lang="en-US" sz="2162" b="1" dirty="0" smtClean="0"/>
              <a:t>Immobilization: Surface</a:t>
            </a:r>
            <a:r>
              <a:rPr lang="en-US" sz="2162" b="1" spc="-22" dirty="0" smtClean="0"/>
              <a:t> </a:t>
            </a:r>
            <a:r>
              <a:rPr lang="en-US" sz="2162" b="1" dirty="0" smtClean="0"/>
              <a:t>preparation</a:t>
            </a:r>
            <a:endParaRPr sz="2162" b="1" dirty="0"/>
          </a:p>
        </p:txBody>
      </p:sp>
      <p:grpSp>
        <p:nvGrpSpPr>
          <p:cNvPr id="17" name="object 7"/>
          <p:cNvGrpSpPr/>
          <p:nvPr/>
        </p:nvGrpSpPr>
        <p:grpSpPr>
          <a:xfrm>
            <a:off x="7320750" y="1178412"/>
            <a:ext cx="3044638" cy="1830481"/>
            <a:chOff x="2955036" y="2503932"/>
            <a:chExt cx="3450335" cy="2074163"/>
          </a:xfrm>
        </p:grpSpPr>
        <p:pic>
          <p:nvPicPr>
            <p:cNvPr id="1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09544" y="2503932"/>
              <a:ext cx="1627632" cy="511810"/>
            </a:xfrm>
            <a:prstGeom prst="rect">
              <a:avLst/>
            </a:prstGeom>
          </p:spPr>
        </p:pic>
        <p:pic>
          <p:nvPicPr>
            <p:cNvPr id="1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61132" y="3125723"/>
              <a:ext cx="2759964" cy="1452372"/>
            </a:xfrm>
            <a:prstGeom prst="rect">
              <a:avLst/>
            </a:prstGeom>
          </p:spPr>
        </p:pic>
        <p:pic>
          <p:nvPicPr>
            <p:cNvPr id="2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55036" y="2596895"/>
              <a:ext cx="3450335" cy="1261871"/>
            </a:xfrm>
            <a:prstGeom prst="rect">
              <a:avLst/>
            </a:prstGeom>
          </p:spPr>
        </p:pic>
      </p:grpSp>
      <p:sp>
        <p:nvSpPr>
          <p:cNvPr id="21" name="object 11"/>
          <p:cNvSpPr txBox="1"/>
          <p:nvPr/>
        </p:nvSpPr>
        <p:spPr>
          <a:xfrm>
            <a:off x="10365388" y="1231948"/>
            <a:ext cx="1400481" cy="1943405"/>
          </a:xfrm>
          <a:prstGeom prst="rect">
            <a:avLst/>
          </a:prstGeom>
        </p:spPr>
        <p:txBody>
          <a:bodyPr vert="horz" wrap="square" lIns="0" tIns="57710" rIns="0" bIns="0" rtlCol="0">
            <a:spAutoFit/>
          </a:bodyPr>
          <a:lstStyle/>
          <a:p>
            <a:pPr marL="11206">
              <a:spcBef>
                <a:spcPts val="454"/>
              </a:spcBef>
            </a:pPr>
            <a:r>
              <a:rPr sz="1456" dirty="0">
                <a:latin typeface="Carlito"/>
                <a:cs typeface="Carlito"/>
              </a:rPr>
              <a:t>Dextran</a:t>
            </a:r>
            <a:r>
              <a:rPr sz="1456" spc="-79" dirty="0">
                <a:latin typeface="Carlito"/>
                <a:cs typeface="Carlito"/>
              </a:rPr>
              <a:t> </a:t>
            </a:r>
            <a:r>
              <a:rPr sz="1456" spc="-22" dirty="0">
                <a:latin typeface="Carlito"/>
                <a:cs typeface="Carlito"/>
              </a:rPr>
              <a:t>CM5</a:t>
            </a:r>
            <a:endParaRPr sz="1456" dirty="0">
              <a:latin typeface="Carlito"/>
              <a:cs typeface="Carlito"/>
            </a:endParaRPr>
          </a:p>
          <a:p>
            <a:pPr marL="94134">
              <a:spcBef>
                <a:spcPts val="309"/>
              </a:spcBef>
            </a:pPr>
            <a:r>
              <a:rPr sz="1147" spc="180" dirty="0">
                <a:latin typeface="Times New Roman"/>
                <a:cs typeface="Times New Roman"/>
              </a:rPr>
              <a:t></a:t>
            </a:r>
            <a:r>
              <a:rPr sz="1147" spc="304" dirty="0">
                <a:latin typeface="Times New Roman"/>
                <a:cs typeface="Times New Roman"/>
              </a:rPr>
              <a:t> </a:t>
            </a:r>
            <a:r>
              <a:rPr sz="1147" spc="-9" dirty="0">
                <a:latin typeface="Carlito"/>
                <a:cs typeface="Carlito"/>
              </a:rPr>
              <a:t>hydrophilic</a:t>
            </a:r>
            <a:endParaRPr sz="1147" dirty="0">
              <a:latin typeface="Carlito"/>
              <a:cs typeface="Carlito"/>
            </a:endParaRPr>
          </a:p>
          <a:p>
            <a:pPr marL="94134">
              <a:spcBef>
                <a:spcPts val="309"/>
              </a:spcBef>
            </a:pPr>
            <a:r>
              <a:rPr sz="1147" spc="180" dirty="0">
                <a:latin typeface="Times New Roman"/>
                <a:cs typeface="Times New Roman"/>
              </a:rPr>
              <a:t></a:t>
            </a:r>
            <a:r>
              <a:rPr sz="1147" spc="300" dirty="0">
                <a:latin typeface="Times New Roman"/>
                <a:cs typeface="Times New Roman"/>
              </a:rPr>
              <a:t> </a:t>
            </a:r>
            <a:r>
              <a:rPr sz="1147" dirty="0">
                <a:latin typeface="Carlito"/>
                <a:cs typeface="Carlito"/>
              </a:rPr>
              <a:t>for</a:t>
            </a:r>
            <a:r>
              <a:rPr sz="1147" spc="-4" dirty="0">
                <a:latin typeface="Carlito"/>
                <a:cs typeface="Carlito"/>
              </a:rPr>
              <a:t> </a:t>
            </a:r>
            <a:r>
              <a:rPr sz="1147" spc="-9" dirty="0">
                <a:latin typeface="Carlito"/>
                <a:cs typeface="Carlito"/>
              </a:rPr>
              <a:t>coupling</a:t>
            </a:r>
            <a:endParaRPr sz="1147" dirty="0">
              <a:latin typeface="Carlito"/>
              <a:cs typeface="Carlito"/>
            </a:endParaRPr>
          </a:p>
          <a:p>
            <a:pPr marL="11206" marR="161373">
              <a:lnSpc>
                <a:spcPts val="2100"/>
              </a:lnSpc>
              <a:spcBef>
                <a:spcPts val="115"/>
              </a:spcBef>
            </a:pPr>
            <a:r>
              <a:rPr sz="1456" dirty="0">
                <a:latin typeface="Carlito"/>
                <a:cs typeface="Carlito"/>
              </a:rPr>
              <a:t>Linker</a:t>
            </a:r>
            <a:r>
              <a:rPr sz="1456" spc="-62" dirty="0">
                <a:latin typeface="Carlito"/>
                <a:cs typeface="Carlito"/>
              </a:rPr>
              <a:t> </a:t>
            </a:r>
            <a:r>
              <a:rPr sz="1456" spc="-9" dirty="0">
                <a:latin typeface="Carlito"/>
                <a:cs typeface="Carlito"/>
              </a:rPr>
              <a:t>layer </a:t>
            </a:r>
            <a:r>
              <a:rPr sz="1456" dirty="0">
                <a:latin typeface="Carlito"/>
                <a:cs typeface="Carlito"/>
              </a:rPr>
              <a:t>Gold</a:t>
            </a:r>
            <a:r>
              <a:rPr sz="1456" spc="-31" dirty="0">
                <a:latin typeface="Carlito"/>
                <a:cs typeface="Carlito"/>
              </a:rPr>
              <a:t> </a:t>
            </a:r>
            <a:r>
              <a:rPr sz="1456" dirty="0">
                <a:latin typeface="Carlito"/>
                <a:cs typeface="Carlito"/>
              </a:rPr>
              <a:t>50</a:t>
            </a:r>
            <a:r>
              <a:rPr sz="1456" spc="-18" dirty="0">
                <a:latin typeface="Carlito"/>
                <a:cs typeface="Carlito"/>
              </a:rPr>
              <a:t> </a:t>
            </a:r>
            <a:r>
              <a:rPr sz="1456" spc="-22" dirty="0">
                <a:latin typeface="Carlito"/>
                <a:cs typeface="Carlito"/>
              </a:rPr>
              <a:t>nm</a:t>
            </a:r>
            <a:endParaRPr sz="1456" dirty="0">
              <a:latin typeface="Carlito"/>
              <a:cs typeface="Carlito"/>
            </a:endParaRPr>
          </a:p>
          <a:p>
            <a:pPr marL="94134">
              <a:spcBef>
                <a:spcPts val="172"/>
              </a:spcBef>
            </a:pPr>
            <a:r>
              <a:rPr sz="1147" spc="180" dirty="0">
                <a:latin typeface="Times New Roman"/>
                <a:cs typeface="Times New Roman"/>
              </a:rPr>
              <a:t></a:t>
            </a:r>
            <a:r>
              <a:rPr sz="1147" spc="300" dirty="0">
                <a:latin typeface="Times New Roman"/>
                <a:cs typeface="Times New Roman"/>
              </a:rPr>
              <a:t> </a:t>
            </a:r>
            <a:r>
              <a:rPr sz="1147" dirty="0">
                <a:latin typeface="Carlito"/>
                <a:cs typeface="Carlito"/>
              </a:rPr>
              <a:t>for</a:t>
            </a:r>
            <a:r>
              <a:rPr sz="1147" spc="-4" dirty="0">
                <a:latin typeface="Carlito"/>
                <a:cs typeface="Carlito"/>
              </a:rPr>
              <a:t> </a:t>
            </a:r>
            <a:r>
              <a:rPr sz="1147" spc="-22" dirty="0">
                <a:latin typeface="Carlito"/>
                <a:cs typeface="Carlito"/>
              </a:rPr>
              <a:t>SPR</a:t>
            </a:r>
            <a:endParaRPr sz="1147" dirty="0">
              <a:latin typeface="Carlito"/>
              <a:cs typeface="Carlito"/>
            </a:endParaRPr>
          </a:p>
          <a:p>
            <a:pPr marL="11206">
              <a:spcBef>
                <a:spcPts val="340"/>
              </a:spcBef>
            </a:pPr>
            <a:r>
              <a:rPr sz="1456" dirty="0">
                <a:latin typeface="Carlito"/>
                <a:cs typeface="Carlito"/>
              </a:rPr>
              <a:t>Glass</a:t>
            </a:r>
            <a:r>
              <a:rPr sz="1456" spc="-13" dirty="0">
                <a:latin typeface="Carlito"/>
                <a:cs typeface="Carlito"/>
              </a:rPr>
              <a:t> </a:t>
            </a:r>
            <a:r>
              <a:rPr sz="1456" spc="-9" dirty="0">
                <a:latin typeface="Carlito"/>
                <a:cs typeface="Carlito"/>
              </a:rPr>
              <a:t>support</a:t>
            </a:r>
            <a:endParaRPr sz="1456" dirty="0">
              <a:latin typeface="Carlito"/>
              <a:cs typeface="Carlito"/>
            </a:endParaRPr>
          </a:p>
          <a:p>
            <a:pPr marL="94134">
              <a:spcBef>
                <a:spcPts val="318"/>
              </a:spcBef>
            </a:pPr>
            <a:r>
              <a:rPr sz="1147" spc="180" dirty="0">
                <a:latin typeface="Times New Roman"/>
                <a:cs typeface="Times New Roman"/>
              </a:rPr>
              <a:t></a:t>
            </a:r>
            <a:r>
              <a:rPr sz="1147" spc="304" dirty="0">
                <a:latin typeface="Times New Roman"/>
                <a:cs typeface="Times New Roman"/>
              </a:rPr>
              <a:t> </a:t>
            </a:r>
            <a:r>
              <a:rPr sz="1147" spc="-9" dirty="0">
                <a:latin typeface="Carlito"/>
                <a:cs typeface="Carlito"/>
              </a:rPr>
              <a:t>Stability</a:t>
            </a:r>
            <a:endParaRPr sz="1147" dirty="0">
              <a:latin typeface="Carlito"/>
              <a:cs typeface="Carlito"/>
            </a:endParaRPr>
          </a:p>
        </p:txBody>
      </p:sp>
      <p:grpSp>
        <p:nvGrpSpPr>
          <p:cNvPr id="22" name="object 12"/>
          <p:cNvGrpSpPr/>
          <p:nvPr/>
        </p:nvGrpSpPr>
        <p:grpSpPr>
          <a:xfrm>
            <a:off x="7039482" y="1404252"/>
            <a:ext cx="3325906" cy="3118597"/>
            <a:chOff x="2634995" y="2744723"/>
            <a:chExt cx="3769348" cy="3534156"/>
          </a:xfrm>
        </p:grpSpPr>
        <p:sp>
          <p:nvSpPr>
            <p:cNvPr id="23" name="object 13"/>
            <p:cNvSpPr/>
            <p:nvPr/>
          </p:nvSpPr>
          <p:spPr>
            <a:xfrm>
              <a:off x="5713463" y="2744723"/>
              <a:ext cx="690880" cy="1689100"/>
            </a:xfrm>
            <a:custGeom>
              <a:avLst/>
              <a:gdLst/>
              <a:ahLst/>
              <a:cxnLst/>
              <a:rect l="l" t="t" r="r" b="b"/>
              <a:pathLst>
                <a:path w="690879" h="1689100">
                  <a:moveTo>
                    <a:pt x="635520" y="22872"/>
                  </a:moveTo>
                  <a:lnTo>
                    <a:pt x="632472" y="0"/>
                  </a:lnTo>
                  <a:lnTo>
                    <a:pt x="136791" y="55079"/>
                  </a:lnTo>
                  <a:lnTo>
                    <a:pt x="134112" y="30492"/>
                  </a:lnTo>
                  <a:lnTo>
                    <a:pt x="68580" y="73164"/>
                  </a:lnTo>
                  <a:lnTo>
                    <a:pt x="141732" y="100596"/>
                  </a:lnTo>
                  <a:lnTo>
                    <a:pt x="139420" y="79260"/>
                  </a:lnTo>
                  <a:lnTo>
                    <a:pt x="139280" y="78003"/>
                  </a:lnTo>
                  <a:lnTo>
                    <a:pt x="635520" y="22872"/>
                  </a:lnTo>
                  <a:close/>
                </a:path>
                <a:path w="690879" h="1689100">
                  <a:moveTo>
                    <a:pt x="690384" y="1668780"/>
                  </a:moveTo>
                  <a:lnTo>
                    <a:pt x="65735" y="1282890"/>
                  </a:lnTo>
                  <a:lnTo>
                    <a:pt x="69291" y="1277112"/>
                  </a:lnTo>
                  <a:lnTo>
                    <a:pt x="77724" y="1263396"/>
                  </a:lnTo>
                  <a:lnTo>
                    <a:pt x="0" y="1255776"/>
                  </a:lnTo>
                  <a:lnTo>
                    <a:pt x="41148" y="1322832"/>
                  </a:lnTo>
                  <a:lnTo>
                    <a:pt x="53136" y="1303375"/>
                  </a:lnTo>
                  <a:lnTo>
                    <a:pt x="678192" y="1688592"/>
                  </a:lnTo>
                  <a:lnTo>
                    <a:pt x="690384" y="166878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2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34995" y="3692651"/>
              <a:ext cx="1226820" cy="2586228"/>
            </a:xfrm>
            <a:prstGeom prst="rect">
              <a:avLst/>
            </a:prstGeom>
          </p:spPr>
        </p:pic>
      </p:grpSp>
      <p:sp>
        <p:nvSpPr>
          <p:cNvPr id="26" name="Rectangle 25"/>
          <p:cNvSpPr/>
          <p:nvPr/>
        </p:nvSpPr>
        <p:spPr>
          <a:xfrm>
            <a:off x="8121974" y="3758505"/>
            <a:ext cx="3419302" cy="1813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671" indent="-250465">
              <a:spcBef>
                <a:spcPts val="437"/>
              </a:spcBef>
              <a:buChar char="•"/>
              <a:tabLst>
                <a:tab pos="261671" algn="l"/>
              </a:tabLst>
            </a:pPr>
            <a:r>
              <a:rPr lang="en-IN" sz="1200" spc="-9" dirty="0">
                <a:latin typeface="+mj-lt"/>
                <a:cs typeface="Carlito"/>
              </a:rPr>
              <a:t>Hydrophilic</a:t>
            </a:r>
            <a:endParaRPr lang="en-IN" sz="1200" dirty="0">
              <a:latin typeface="+mj-lt"/>
              <a:cs typeface="Carlito"/>
            </a:endParaRPr>
          </a:p>
          <a:p>
            <a:pPr marL="261671" indent="-250465">
              <a:spcBef>
                <a:spcPts val="349"/>
              </a:spcBef>
              <a:buChar char="•"/>
              <a:tabLst>
                <a:tab pos="261671" algn="l"/>
              </a:tabLst>
            </a:pPr>
            <a:r>
              <a:rPr lang="en-IN" sz="1200" spc="-9" dirty="0">
                <a:latin typeface="+mj-lt"/>
                <a:cs typeface="Carlito"/>
              </a:rPr>
              <a:t>Flexible</a:t>
            </a:r>
            <a:endParaRPr lang="en-IN" sz="1200" dirty="0">
              <a:latin typeface="+mj-lt"/>
              <a:cs typeface="Carlito"/>
            </a:endParaRPr>
          </a:p>
          <a:p>
            <a:pPr marL="261671" indent="-250465">
              <a:spcBef>
                <a:spcPts val="349"/>
              </a:spcBef>
              <a:buChar char="•"/>
              <a:tabLst>
                <a:tab pos="261671" algn="l"/>
              </a:tabLst>
            </a:pPr>
            <a:r>
              <a:rPr lang="en-IN" sz="1200" spc="-9" dirty="0">
                <a:latin typeface="+mj-lt"/>
                <a:cs typeface="Carlito"/>
              </a:rPr>
              <a:t>Resembles</a:t>
            </a:r>
            <a:r>
              <a:rPr lang="en-IN" sz="1200" spc="-44" dirty="0">
                <a:latin typeface="+mj-lt"/>
                <a:cs typeface="Carlito"/>
              </a:rPr>
              <a:t> </a:t>
            </a:r>
            <a:r>
              <a:rPr lang="en-IN" sz="1200" dirty="0">
                <a:latin typeface="+mj-lt"/>
                <a:cs typeface="Carlito"/>
              </a:rPr>
              <a:t>a</a:t>
            </a:r>
            <a:r>
              <a:rPr lang="en-IN" sz="1200" spc="-22" dirty="0">
                <a:latin typeface="+mj-lt"/>
                <a:cs typeface="Carlito"/>
              </a:rPr>
              <a:t> </a:t>
            </a:r>
            <a:r>
              <a:rPr lang="en-IN" sz="1200" dirty="0">
                <a:latin typeface="+mj-lt"/>
                <a:cs typeface="Carlito"/>
              </a:rPr>
              <a:t>2%</a:t>
            </a:r>
            <a:r>
              <a:rPr lang="en-IN" sz="1200" spc="-31" dirty="0">
                <a:latin typeface="+mj-lt"/>
                <a:cs typeface="Carlito"/>
              </a:rPr>
              <a:t> </a:t>
            </a:r>
            <a:r>
              <a:rPr lang="en-IN" sz="1200" dirty="0">
                <a:latin typeface="+mj-lt"/>
                <a:cs typeface="Carlito"/>
              </a:rPr>
              <a:t>aqueous</a:t>
            </a:r>
            <a:r>
              <a:rPr lang="en-IN" sz="1200" spc="-53" dirty="0">
                <a:latin typeface="+mj-lt"/>
                <a:cs typeface="Carlito"/>
              </a:rPr>
              <a:t> </a:t>
            </a:r>
            <a:r>
              <a:rPr lang="en-IN" sz="1200" dirty="0">
                <a:latin typeface="+mj-lt"/>
                <a:cs typeface="Carlito"/>
              </a:rPr>
              <a:t>dextran</a:t>
            </a:r>
            <a:r>
              <a:rPr lang="en-IN" sz="1200" spc="-22" dirty="0">
                <a:latin typeface="+mj-lt"/>
                <a:cs typeface="Carlito"/>
              </a:rPr>
              <a:t> </a:t>
            </a:r>
            <a:r>
              <a:rPr lang="en-IN" sz="1200" dirty="0">
                <a:latin typeface="+mj-lt"/>
                <a:cs typeface="Carlito"/>
              </a:rPr>
              <a:t>solution</a:t>
            </a:r>
            <a:r>
              <a:rPr lang="en-IN" sz="1200" spc="-44" dirty="0">
                <a:latin typeface="+mj-lt"/>
                <a:cs typeface="Carlito"/>
              </a:rPr>
              <a:t> </a:t>
            </a:r>
            <a:r>
              <a:rPr lang="en-IN" sz="1200" spc="-9" dirty="0">
                <a:latin typeface="+mj-lt"/>
                <a:cs typeface="Carlito"/>
              </a:rPr>
              <a:t>environment</a:t>
            </a:r>
            <a:endParaRPr lang="en-IN" sz="1200" dirty="0">
              <a:latin typeface="+mj-lt"/>
              <a:cs typeface="Carlito"/>
            </a:endParaRPr>
          </a:p>
          <a:p>
            <a:pPr marL="261671" indent="-250465">
              <a:spcBef>
                <a:spcPts val="349"/>
              </a:spcBef>
              <a:buChar char="•"/>
              <a:tabLst>
                <a:tab pos="261671" algn="l"/>
              </a:tabLst>
            </a:pPr>
            <a:r>
              <a:rPr lang="en-IN" sz="1200" dirty="0">
                <a:latin typeface="+mj-lt"/>
                <a:cs typeface="Carlito"/>
              </a:rPr>
              <a:t>Low</a:t>
            </a:r>
            <a:r>
              <a:rPr lang="en-IN" sz="1200" spc="-13" dirty="0">
                <a:latin typeface="+mj-lt"/>
                <a:cs typeface="Carlito"/>
              </a:rPr>
              <a:t> </a:t>
            </a:r>
            <a:r>
              <a:rPr lang="en-IN" sz="1200" spc="-9" dirty="0">
                <a:latin typeface="+mj-lt"/>
                <a:cs typeface="Carlito"/>
              </a:rPr>
              <a:t>non-</a:t>
            </a:r>
            <a:r>
              <a:rPr lang="en-IN" sz="1200" dirty="0">
                <a:latin typeface="+mj-lt"/>
                <a:cs typeface="Carlito"/>
              </a:rPr>
              <a:t>specific</a:t>
            </a:r>
            <a:r>
              <a:rPr lang="en-IN" sz="1200" spc="-40" dirty="0">
                <a:latin typeface="+mj-lt"/>
                <a:cs typeface="Carlito"/>
              </a:rPr>
              <a:t> </a:t>
            </a:r>
            <a:r>
              <a:rPr lang="en-IN" sz="1200" spc="-9" dirty="0">
                <a:latin typeface="+mj-lt"/>
                <a:cs typeface="Carlito"/>
              </a:rPr>
              <a:t>binding</a:t>
            </a:r>
            <a:endParaRPr lang="en-IN" sz="1200" dirty="0">
              <a:latin typeface="+mj-lt"/>
              <a:cs typeface="Carlito"/>
            </a:endParaRPr>
          </a:p>
          <a:p>
            <a:pPr marL="261671" indent="-250465">
              <a:spcBef>
                <a:spcPts val="349"/>
              </a:spcBef>
              <a:buChar char="•"/>
              <a:tabLst>
                <a:tab pos="261671" algn="l"/>
              </a:tabLst>
            </a:pPr>
            <a:r>
              <a:rPr lang="en-IN" sz="1200" dirty="0">
                <a:latin typeface="+mj-lt"/>
                <a:cs typeface="Carlito"/>
              </a:rPr>
              <a:t>High</a:t>
            </a:r>
            <a:r>
              <a:rPr lang="en-IN" sz="1200" spc="-9" dirty="0">
                <a:latin typeface="+mj-lt"/>
                <a:cs typeface="Carlito"/>
              </a:rPr>
              <a:t> </a:t>
            </a:r>
            <a:r>
              <a:rPr lang="en-IN" sz="1200" dirty="0">
                <a:latin typeface="+mj-lt"/>
                <a:cs typeface="Carlito"/>
              </a:rPr>
              <a:t>binding</a:t>
            </a:r>
            <a:r>
              <a:rPr lang="en-IN" sz="1200" spc="-31" dirty="0">
                <a:latin typeface="+mj-lt"/>
                <a:cs typeface="Carlito"/>
              </a:rPr>
              <a:t> </a:t>
            </a:r>
            <a:r>
              <a:rPr lang="en-IN" sz="1200" spc="-9" dirty="0">
                <a:latin typeface="+mj-lt"/>
                <a:cs typeface="Carlito"/>
              </a:rPr>
              <a:t>capacity</a:t>
            </a:r>
            <a:endParaRPr lang="en-IN" sz="1200" dirty="0">
              <a:latin typeface="+mj-lt"/>
              <a:cs typeface="Carlito"/>
            </a:endParaRPr>
          </a:p>
          <a:p>
            <a:pPr marL="261671" indent="-250465">
              <a:spcBef>
                <a:spcPts val="353"/>
              </a:spcBef>
              <a:buChar char="•"/>
              <a:tabLst>
                <a:tab pos="261671" algn="l"/>
              </a:tabLst>
            </a:pPr>
            <a:r>
              <a:rPr lang="en-IN" sz="1200" dirty="0">
                <a:latin typeface="+mj-lt"/>
                <a:cs typeface="Carlito"/>
              </a:rPr>
              <a:t>Easy</a:t>
            </a:r>
            <a:r>
              <a:rPr lang="en-IN" sz="1200" spc="-44" dirty="0">
                <a:latin typeface="+mj-lt"/>
                <a:cs typeface="Carlito"/>
              </a:rPr>
              <a:t> </a:t>
            </a:r>
            <a:r>
              <a:rPr lang="en-IN" sz="1200" dirty="0">
                <a:latin typeface="+mj-lt"/>
                <a:cs typeface="Carlito"/>
              </a:rPr>
              <a:t>to</a:t>
            </a:r>
            <a:r>
              <a:rPr lang="en-IN" sz="1200" spc="-31" dirty="0">
                <a:latin typeface="+mj-lt"/>
                <a:cs typeface="Carlito"/>
              </a:rPr>
              <a:t> </a:t>
            </a:r>
            <a:r>
              <a:rPr lang="en-IN" sz="1200" dirty="0">
                <a:latin typeface="+mj-lt"/>
                <a:cs typeface="Carlito"/>
              </a:rPr>
              <a:t>activate</a:t>
            </a:r>
            <a:r>
              <a:rPr lang="en-IN" sz="1200" spc="-35" dirty="0">
                <a:latin typeface="+mj-lt"/>
                <a:cs typeface="Carlito"/>
              </a:rPr>
              <a:t> </a:t>
            </a:r>
            <a:r>
              <a:rPr lang="en-IN" sz="1200" dirty="0">
                <a:latin typeface="+mj-lt"/>
                <a:cs typeface="Carlito"/>
              </a:rPr>
              <a:t>and</a:t>
            </a:r>
            <a:r>
              <a:rPr lang="en-IN" sz="1200" spc="-44" dirty="0">
                <a:latin typeface="+mj-lt"/>
                <a:cs typeface="Carlito"/>
              </a:rPr>
              <a:t> </a:t>
            </a:r>
            <a:r>
              <a:rPr lang="en-IN" sz="1200" dirty="0">
                <a:latin typeface="+mj-lt"/>
                <a:cs typeface="Carlito"/>
              </a:rPr>
              <a:t>use</a:t>
            </a:r>
            <a:r>
              <a:rPr lang="en-IN" sz="1200" spc="-49" dirty="0">
                <a:latin typeface="+mj-lt"/>
                <a:cs typeface="Carlito"/>
              </a:rPr>
              <a:t> </a:t>
            </a:r>
            <a:r>
              <a:rPr lang="en-IN" sz="1200" dirty="0">
                <a:latin typeface="+mj-lt"/>
                <a:cs typeface="Carlito"/>
              </a:rPr>
              <a:t>for</a:t>
            </a:r>
            <a:r>
              <a:rPr lang="en-IN" sz="1200" spc="-40" dirty="0">
                <a:latin typeface="+mj-lt"/>
                <a:cs typeface="Carlito"/>
              </a:rPr>
              <a:t> </a:t>
            </a:r>
            <a:r>
              <a:rPr lang="en-IN" sz="1200" spc="-9" dirty="0">
                <a:latin typeface="+mj-lt"/>
                <a:cs typeface="Carlito"/>
              </a:rPr>
              <a:t>covalent</a:t>
            </a:r>
            <a:r>
              <a:rPr lang="en-IN" sz="1200" spc="-57" dirty="0">
                <a:latin typeface="+mj-lt"/>
                <a:cs typeface="Carlito"/>
              </a:rPr>
              <a:t> </a:t>
            </a:r>
            <a:r>
              <a:rPr lang="en-IN" sz="1200" spc="-9" dirty="0">
                <a:latin typeface="+mj-lt"/>
                <a:cs typeface="Carlito"/>
              </a:rPr>
              <a:t>coupling</a:t>
            </a:r>
            <a:endParaRPr lang="en-IN" sz="1200" dirty="0">
              <a:latin typeface="+mj-lt"/>
              <a:cs typeface="Carlito"/>
            </a:endParaRPr>
          </a:p>
          <a:p>
            <a:pPr marL="261671" indent="-250465">
              <a:spcBef>
                <a:spcPts val="349"/>
              </a:spcBef>
              <a:buChar char="•"/>
              <a:tabLst>
                <a:tab pos="261671" algn="l"/>
              </a:tabLst>
            </a:pPr>
            <a:r>
              <a:rPr lang="en-IN" sz="1200" dirty="0">
                <a:latin typeface="+mj-lt"/>
                <a:cs typeface="Carlito"/>
              </a:rPr>
              <a:t>Withstands</a:t>
            </a:r>
            <a:r>
              <a:rPr lang="en-IN" sz="1200" spc="-49" dirty="0">
                <a:latin typeface="+mj-lt"/>
                <a:cs typeface="Carlito"/>
              </a:rPr>
              <a:t> </a:t>
            </a:r>
            <a:r>
              <a:rPr lang="en-IN" sz="1200" spc="-9" dirty="0">
                <a:latin typeface="+mj-lt"/>
                <a:cs typeface="Carlito"/>
              </a:rPr>
              <a:t>extensive</a:t>
            </a:r>
            <a:r>
              <a:rPr lang="en-IN" sz="1200" spc="-40" dirty="0">
                <a:latin typeface="+mj-lt"/>
                <a:cs typeface="Carlito"/>
              </a:rPr>
              <a:t> </a:t>
            </a:r>
            <a:r>
              <a:rPr lang="en-IN" sz="1200" spc="-9" dirty="0">
                <a:latin typeface="+mj-lt"/>
                <a:cs typeface="Carlito"/>
              </a:rPr>
              <a:t>regeneration</a:t>
            </a:r>
            <a:endParaRPr lang="en-IN" sz="1200" dirty="0">
              <a:latin typeface="+mj-lt"/>
              <a:cs typeface="Carlito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121974" y="3378460"/>
            <a:ext cx="17753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600" dirty="0">
                <a:latin typeface="+mj-lt"/>
              </a:rPr>
              <a:t>The</a:t>
            </a:r>
            <a:r>
              <a:rPr lang="en-IN" sz="1600" spc="-18" dirty="0">
                <a:latin typeface="+mj-lt"/>
              </a:rPr>
              <a:t> </a:t>
            </a:r>
            <a:r>
              <a:rPr lang="en-IN" sz="1600" dirty="0">
                <a:latin typeface="+mj-lt"/>
              </a:rPr>
              <a:t>Dextran</a:t>
            </a:r>
            <a:r>
              <a:rPr lang="en-IN" sz="1600" spc="-44" dirty="0">
                <a:latin typeface="+mj-lt"/>
              </a:rPr>
              <a:t> </a:t>
            </a:r>
            <a:r>
              <a:rPr lang="en-IN" sz="1600" spc="-9" dirty="0">
                <a:latin typeface="+mj-lt"/>
              </a:rPr>
              <a:t>Matrix</a:t>
            </a:r>
            <a:endParaRPr lang="en-IN" sz="1600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56842" y="6254544"/>
            <a:ext cx="314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j-lt"/>
              </a:rPr>
              <a:t>The Gold Layer: Metal Plasmon and Inert nature</a:t>
            </a:r>
            <a:endParaRPr lang="en-IN" sz="1200" dirty="0">
              <a:latin typeface="+mj-lt"/>
            </a:endParaRPr>
          </a:p>
        </p:txBody>
      </p:sp>
      <p:grpSp>
        <p:nvGrpSpPr>
          <p:cNvPr id="32" name="object 8"/>
          <p:cNvGrpSpPr/>
          <p:nvPr/>
        </p:nvGrpSpPr>
        <p:grpSpPr>
          <a:xfrm>
            <a:off x="578838" y="4464250"/>
            <a:ext cx="5078260" cy="2385132"/>
            <a:chOff x="2840735" y="2885987"/>
            <a:chExt cx="4878070" cy="3406775"/>
          </a:xfrm>
        </p:grpSpPr>
        <p:pic>
          <p:nvPicPr>
            <p:cNvPr id="33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44608" y="2885987"/>
              <a:ext cx="4273951" cy="2387756"/>
            </a:xfrm>
            <a:prstGeom prst="rect">
              <a:avLst/>
            </a:prstGeom>
          </p:spPr>
        </p:pic>
        <p:sp>
          <p:nvSpPr>
            <p:cNvPr id="34" name="object 10"/>
            <p:cNvSpPr/>
            <p:nvPr/>
          </p:nvSpPr>
          <p:spPr>
            <a:xfrm>
              <a:off x="2840736" y="3325367"/>
              <a:ext cx="2275840" cy="2967355"/>
            </a:xfrm>
            <a:custGeom>
              <a:avLst/>
              <a:gdLst/>
              <a:ahLst/>
              <a:cxnLst/>
              <a:rect l="l" t="t" r="r" b="b"/>
              <a:pathLst>
                <a:path w="2275840" h="2967354">
                  <a:moveTo>
                    <a:pt x="2275332" y="2380500"/>
                  </a:moveTo>
                  <a:lnTo>
                    <a:pt x="1961388" y="2380500"/>
                  </a:lnTo>
                  <a:lnTo>
                    <a:pt x="1961388" y="2391156"/>
                  </a:lnTo>
                  <a:lnTo>
                    <a:pt x="1949196" y="2391156"/>
                  </a:lnTo>
                  <a:lnTo>
                    <a:pt x="1949196" y="2660904"/>
                  </a:lnTo>
                  <a:lnTo>
                    <a:pt x="24384" y="2660904"/>
                  </a:lnTo>
                  <a:lnTo>
                    <a:pt x="24384" y="320040"/>
                  </a:lnTo>
                  <a:lnTo>
                    <a:pt x="1070521" y="320040"/>
                  </a:lnTo>
                  <a:lnTo>
                    <a:pt x="1071372" y="335292"/>
                  </a:lnTo>
                  <a:lnTo>
                    <a:pt x="1074420" y="361200"/>
                  </a:lnTo>
                  <a:lnTo>
                    <a:pt x="1082040" y="409968"/>
                  </a:lnTo>
                  <a:lnTo>
                    <a:pt x="1094232" y="454164"/>
                  </a:lnTo>
                  <a:lnTo>
                    <a:pt x="1109472" y="492264"/>
                  </a:lnTo>
                  <a:lnTo>
                    <a:pt x="1138428" y="534936"/>
                  </a:lnTo>
                  <a:lnTo>
                    <a:pt x="1144524" y="539508"/>
                  </a:lnTo>
                  <a:lnTo>
                    <a:pt x="1149096" y="544080"/>
                  </a:lnTo>
                  <a:lnTo>
                    <a:pt x="1156716" y="548652"/>
                  </a:lnTo>
                  <a:lnTo>
                    <a:pt x="1162812" y="553224"/>
                  </a:lnTo>
                  <a:lnTo>
                    <a:pt x="1168908" y="554748"/>
                  </a:lnTo>
                  <a:lnTo>
                    <a:pt x="1175004" y="557796"/>
                  </a:lnTo>
                  <a:lnTo>
                    <a:pt x="1182624" y="559320"/>
                  </a:lnTo>
                  <a:lnTo>
                    <a:pt x="1188720" y="559320"/>
                  </a:lnTo>
                  <a:lnTo>
                    <a:pt x="1196340" y="557796"/>
                  </a:lnTo>
                  <a:lnTo>
                    <a:pt x="1202436" y="557796"/>
                  </a:lnTo>
                  <a:lnTo>
                    <a:pt x="1210056" y="554748"/>
                  </a:lnTo>
                  <a:lnTo>
                    <a:pt x="1222248" y="548652"/>
                  </a:lnTo>
                  <a:lnTo>
                    <a:pt x="1234440" y="539508"/>
                  </a:lnTo>
                  <a:lnTo>
                    <a:pt x="1237869" y="534936"/>
                  </a:lnTo>
                  <a:lnTo>
                    <a:pt x="1239012" y="533412"/>
                  </a:lnTo>
                  <a:lnTo>
                    <a:pt x="1267968" y="490740"/>
                  </a:lnTo>
                  <a:lnTo>
                    <a:pt x="1283208" y="452640"/>
                  </a:lnTo>
                  <a:lnTo>
                    <a:pt x="1293876" y="409968"/>
                  </a:lnTo>
                  <a:lnTo>
                    <a:pt x="1299972" y="385584"/>
                  </a:lnTo>
                  <a:lnTo>
                    <a:pt x="1303020" y="361200"/>
                  </a:lnTo>
                  <a:lnTo>
                    <a:pt x="1306068" y="333768"/>
                  </a:lnTo>
                  <a:lnTo>
                    <a:pt x="1307592" y="307860"/>
                  </a:lnTo>
                  <a:lnTo>
                    <a:pt x="1307592" y="251460"/>
                  </a:lnTo>
                  <a:lnTo>
                    <a:pt x="1303020" y="198120"/>
                  </a:lnTo>
                  <a:lnTo>
                    <a:pt x="1293876" y="149352"/>
                  </a:lnTo>
                  <a:lnTo>
                    <a:pt x="1284732" y="110490"/>
                  </a:lnTo>
                  <a:lnTo>
                    <a:pt x="1284732" y="280416"/>
                  </a:lnTo>
                  <a:lnTo>
                    <a:pt x="1281684" y="332244"/>
                  </a:lnTo>
                  <a:lnTo>
                    <a:pt x="1275588" y="382536"/>
                  </a:lnTo>
                  <a:lnTo>
                    <a:pt x="1266444" y="426732"/>
                  </a:lnTo>
                  <a:lnTo>
                    <a:pt x="1252728" y="464832"/>
                  </a:lnTo>
                  <a:lnTo>
                    <a:pt x="1246632" y="481596"/>
                  </a:lnTo>
                  <a:lnTo>
                    <a:pt x="1239012" y="495312"/>
                  </a:lnTo>
                  <a:lnTo>
                    <a:pt x="1229868" y="509028"/>
                  </a:lnTo>
                  <a:lnTo>
                    <a:pt x="1220724" y="518172"/>
                  </a:lnTo>
                  <a:lnTo>
                    <a:pt x="1217676" y="522744"/>
                  </a:lnTo>
                  <a:lnTo>
                    <a:pt x="1203960" y="531888"/>
                  </a:lnTo>
                  <a:lnTo>
                    <a:pt x="1199388" y="533412"/>
                  </a:lnTo>
                  <a:lnTo>
                    <a:pt x="1196340" y="534936"/>
                  </a:lnTo>
                  <a:lnTo>
                    <a:pt x="1179576" y="534936"/>
                  </a:lnTo>
                  <a:lnTo>
                    <a:pt x="1176528" y="533412"/>
                  </a:lnTo>
                  <a:lnTo>
                    <a:pt x="1171956" y="530364"/>
                  </a:lnTo>
                  <a:lnTo>
                    <a:pt x="1167384" y="528840"/>
                  </a:lnTo>
                  <a:lnTo>
                    <a:pt x="1159764" y="521220"/>
                  </a:lnTo>
                  <a:lnTo>
                    <a:pt x="1155192" y="518172"/>
                  </a:lnTo>
                  <a:lnTo>
                    <a:pt x="1146048" y="507504"/>
                  </a:lnTo>
                  <a:lnTo>
                    <a:pt x="1123188" y="464832"/>
                  </a:lnTo>
                  <a:lnTo>
                    <a:pt x="1104900" y="403872"/>
                  </a:lnTo>
                  <a:lnTo>
                    <a:pt x="1101852" y="381012"/>
                  </a:lnTo>
                  <a:lnTo>
                    <a:pt x="1097280" y="358152"/>
                  </a:lnTo>
                  <a:lnTo>
                    <a:pt x="1094320" y="307860"/>
                  </a:lnTo>
                  <a:lnTo>
                    <a:pt x="1092708" y="278892"/>
                  </a:lnTo>
                  <a:lnTo>
                    <a:pt x="1097280" y="201168"/>
                  </a:lnTo>
                  <a:lnTo>
                    <a:pt x="1106424" y="153924"/>
                  </a:lnTo>
                  <a:lnTo>
                    <a:pt x="1117092" y="112776"/>
                  </a:lnTo>
                  <a:lnTo>
                    <a:pt x="1138428" y="64008"/>
                  </a:lnTo>
                  <a:lnTo>
                    <a:pt x="1173480" y="27432"/>
                  </a:lnTo>
                  <a:lnTo>
                    <a:pt x="1181100" y="24384"/>
                  </a:lnTo>
                  <a:lnTo>
                    <a:pt x="1193292" y="24384"/>
                  </a:lnTo>
                  <a:lnTo>
                    <a:pt x="1197864" y="25908"/>
                  </a:lnTo>
                  <a:lnTo>
                    <a:pt x="1200912" y="25908"/>
                  </a:lnTo>
                  <a:lnTo>
                    <a:pt x="1205484" y="28956"/>
                  </a:lnTo>
                  <a:lnTo>
                    <a:pt x="1210056" y="30480"/>
                  </a:lnTo>
                  <a:lnTo>
                    <a:pt x="1217676" y="38100"/>
                  </a:lnTo>
                  <a:lnTo>
                    <a:pt x="1246632" y="79248"/>
                  </a:lnTo>
                  <a:lnTo>
                    <a:pt x="1266444" y="134112"/>
                  </a:lnTo>
                  <a:lnTo>
                    <a:pt x="1280160" y="201168"/>
                  </a:lnTo>
                  <a:lnTo>
                    <a:pt x="1283106" y="251460"/>
                  </a:lnTo>
                  <a:lnTo>
                    <a:pt x="1284732" y="280416"/>
                  </a:lnTo>
                  <a:lnTo>
                    <a:pt x="1284732" y="110490"/>
                  </a:lnTo>
                  <a:lnTo>
                    <a:pt x="1267968" y="67056"/>
                  </a:lnTo>
                  <a:lnTo>
                    <a:pt x="1239012" y="24384"/>
                  </a:lnTo>
                  <a:lnTo>
                    <a:pt x="1202436" y="1524"/>
                  </a:lnTo>
                  <a:lnTo>
                    <a:pt x="1194816" y="1524"/>
                  </a:lnTo>
                  <a:lnTo>
                    <a:pt x="1187196" y="0"/>
                  </a:lnTo>
                  <a:lnTo>
                    <a:pt x="1175004" y="3048"/>
                  </a:lnTo>
                  <a:lnTo>
                    <a:pt x="1167384" y="4572"/>
                  </a:lnTo>
                  <a:lnTo>
                    <a:pt x="1155192" y="10668"/>
                  </a:lnTo>
                  <a:lnTo>
                    <a:pt x="1143000" y="19812"/>
                  </a:lnTo>
                  <a:lnTo>
                    <a:pt x="1138428" y="25908"/>
                  </a:lnTo>
                  <a:lnTo>
                    <a:pt x="1127760" y="38100"/>
                  </a:lnTo>
                  <a:lnTo>
                    <a:pt x="1101852" y="86868"/>
                  </a:lnTo>
                  <a:lnTo>
                    <a:pt x="1082040" y="149352"/>
                  </a:lnTo>
                  <a:lnTo>
                    <a:pt x="1071372" y="225552"/>
                  </a:lnTo>
                  <a:lnTo>
                    <a:pt x="1069848" y="251460"/>
                  </a:lnTo>
                  <a:lnTo>
                    <a:pt x="1069848" y="295656"/>
                  </a:lnTo>
                  <a:lnTo>
                    <a:pt x="12192" y="295656"/>
                  </a:lnTo>
                  <a:lnTo>
                    <a:pt x="12192" y="307848"/>
                  </a:lnTo>
                  <a:lnTo>
                    <a:pt x="0" y="307848"/>
                  </a:lnTo>
                  <a:lnTo>
                    <a:pt x="0" y="2673096"/>
                  </a:lnTo>
                  <a:lnTo>
                    <a:pt x="12192" y="2673096"/>
                  </a:lnTo>
                  <a:lnTo>
                    <a:pt x="12192" y="2685288"/>
                  </a:lnTo>
                  <a:lnTo>
                    <a:pt x="1949196" y="2685288"/>
                  </a:lnTo>
                  <a:lnTo>
                    <a:pt x="1949196" y="2955036"/>
                  </a:lnTo>
                  <a:lnTo>
                    <a:pt x="1961388" y="2955036"/>
                  </a:lnTo>
                  <a:lnTo>
                    <a:pt x="1961388" y="2967240"/>
                  </a:lnTo>
                  <a:lnTo>
                    <a:pt x="2275332" y="2967240"/>
                  </a:lnTo>
                  <a:lnTo>
                    <a:pt x="2275332" y="2942856"/>
                  </a:lnTo>
                  <a:lnTo>
                    <a:pt x="1973580" y="2942856"/>
                  </a:lnTo>
                  <a:lnTo>
                    <a:pt x="1973580" y="2403360"/>
                  </a:lnTo>
                  <a:lnTo>
                    <a:pt x="2275332" y="2403360"/>
                  </a:lnTo>
                  <a:lnTo>
                    <a:pt x="2275332" y="238050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grpSp>
        <p:nvGrpSpPr>
          <p:cNvPr id="35" name="object 4"/>
          <p:cNvGrpSpPr/>
          <p:nvPr/>
        </p:nvGrpSpPr>
        <p:grpSpPr>
          <a:xfrm>
            <a:off x="3038635" y="6213381"/>
            <a:ext cx="1111063" cy="651062"/>
            <a:chOff x="5295900" y="5527548"/>
            <a:chExt cx="1259205" cy="737870"/>
          </a:xfrm>
        </p:grpSpPr>
        <p:pic>
          <p:nvPicPr>
            <p:cNvPr id="36" name="object 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11723" y="5527548"/>
              <a:ext cx="740664" cy="181610"/>
            </a:xfrm>
            <a:prstGeom prst="rect">
              <a:avLst/>
            </a:prstGeom>
          </p:spPr>
        </p:pic>
        <p:pic>
          <p:nvPicPr>
            <p:cNvPr id="37" name="object 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98947" y="5750052"/>
              <a:ext cx="1255776" cy="515112"/>
            </a:xfrm>
            <a:prstGeom prst="rect">
              <a:avLst/>
            </a:prstGeom>
          </p:spPr>
        </p:pic>
        <p:pic>
          <p:nvPicPr>
            <p:cNvPr id="38" name="object 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95900" y="5530596"/>
              <a:ext cx="1251204" cy="219456"/>
            </a:xfrm>
            <a:prstGeom prst="rect">
              <a:avLst/>
            </a:prstGeom>
          </p:spPr>
        </p:pic>
      </p:grp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A1D4-D36E-4782-B3BE-5ADF1EFC9D3E}" type="slidenum">
              <a:rPr lang="en-IN" smtClean="0"/>
              <a:t>9</a:t>
            </a:fld>
            <a:endParaRPr lang="en-IN"/>
          </a:p>
        </p:txBody>
      </p:sp>
      <p:sp>
        <p:nvSpPr>
          <p:cNvPr id="2" name="Rectangle 1"/>
          <p:cNvSpPr/>
          <p:nvPr/>
        </p:nvSpPr>
        <p:spPr>
          <a:xfrm>
            <a:off x="578838" y="1115889"/>
            <a:ext cx="472062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b="1" i="1" dirty="0" smtClean="0">
                <a:latin typeface="+mj-lt"/>
              </a:rPr>
              <a:t>Attachment of ligand (SPR term) to sensor chip surface</a:t>
            </a:r>
          </a:p>
          <a:p>
            <a:endParaRPr lang="en-IN" sz="1200" i="1" dirty="0" smtClean="0">
              <a:latin typeface="+mj-lt"/>
            </a:endParaRPr>
          </a:p>
          <a:p>
            <a:pPr marL="285756" indent="-285750"/>
            <a:r>
              <a:rPr lang="en-IN" sz="1200" b="1" dirty="0" smtClean="0">
                <a:latin typeface="+mj-lt"/>
              </a:rPr>
              <a:t>Direct (Covalent immobilization) </a:t>
            </a:r>
          </a:p>
          <a:p>
            <a:pPr marL="171464" indent="-285750">
              <a:buFont typeface="Arial" panose="020B0604020202020204" pitchFamily="34" charset="0"/>
              <a:buChar char="•"/>
            </a:pPr>
            <a:r>
              <a:rPr lang="en-IN" sz="1200" dirty="0" smtClean="0">
                <a:latin typeface="+mj-lt"/>
              </a:rPr>
              <a:t>ligand is linked to the surface through a covalent chemical bond.</a:t>
            </a:r>
          </a:p>
          <a:p>
            <a:pPr marL="171464" indent="-285750">
              <a:buFont typeface="Arial" panose="020B0604020202020204" pitchFamily="34" charset="0"/>
              <a:buChar char="•"/>
            </a:pPr>
            <a:r>
              <a:rPr lang="en-IN" sz="1200" dirty="0" smtClean="0">
                <a:latin typeface="+mj-lt"/>
              </a:rPr>
              <a:t>e.g.,  Amine, Aldehyde, Thiol, etc.</a:t>
            </a:r>
          </a:p>
          <a:p>
            <a:endParaRPr lang="en-IN" sz="1200" b="1" dirty="0" smtClean="0">
              <a:latin typeface="+mj-lt"/>
            </a:endParaRPr>
          </a:p>
          <a:p>
            <a:pPr marL="171456" indent="-171450"/>
            <a:r>
              <a:rPr lang="en-IN" sz="1200" b="1" dirty="0" smtClean="0">
                <a:latin typeface="+mj-lt"/>
              </a:rPr>
              <a:t>Indirect (Capture Method for Immobilization)</a:t>
            </a:r>
            <a:endParaRPr lang="en-US" sz="1200" b="1" dirty="0" smtClean="0">
              <a:latin typeface="+mj-lt"/>
            </a:endParaRPr>
          </a:p>
          <a:p>
            <a:pPr marL="57164" indent="-171450">
              <a:buFont typeface="Arial" panose="020B0604020202020204" pitchFamily="34" charset="0"/>
              <a:buChar char="•"/>
            </a:pPr>
            <a:r>
              <a:rPr lang="en-IN" sz="1200" dirty="0" smtClean="0">
                <a:latin typeface="+mj-lt"/>
              </a:rPr>
              <a:t>Capture molecule (e.g., streptavidin) immobilized on the surface using covalent chemistry</a:t>
            </a:r>
          </a:p>
          <a:p>
            <a:pPr marL="57164" indent="-171450">
              <a:buFont typeface="Arial" panose="020B0604020202020204" pitchFamily="34" charset="0"/>
              <a:buChar char="•"/>
            </a:pPr>
            <a:r>
              <a:rPr lang="en-IN" sz="1200" dirty="0" smtClean="0">
                <a:latin typeface="+mj-lt"/>
              </a:rPr>
              <a:t>Interaction with a capturing molecule to bind the ligand to the sensor surface</a:t>
            </a:r>
          </a:p>
        </p:txBody>
      </p:sp>
      <p:pic>
        <p:nvPicPr>
          <p:cNvPr id="25" name="object 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578747" y="1989248"/>
            <a:ext cx="2460735" cy="75754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29516" y="3888636"/>
            <a:ext cx="2129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Where</a:t>
            </a:r>
            <a:r>
              <a:rPr lang="en-US" spc="-18" dirty="0"/>
              <a:t> </a:t>
            </a:r>
            <a:r>
              <a:rPr lang="en-US" dirty="0"/>
              <a:t>to</a:t>
            </a:r>
            <a:r>
              <a:rPr lang="en-US" spc="-31" dirty="0"/>
              <a:t> </a:t>
            </a:r>
            <a:r>
              <a:rPr lang="en-US" spc="-9" dirty="0"/>
              <a:t>immobilize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5750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836</Words>
  <Application>Microsoft Office PowerPoint</Application>
  <PresentationFormat>Widescreen</PresentationFormat>
  <Paragraphs>177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Baskerville Old Face</vt:lpstr>
      <vt:lpstr>Calibri</vt:lpstr>
      <vt:lpstr>Calibri Light</vt:lpstr>
      <vt:lpstr>Carlito</vt:lpstr>
      <vt:lpstr>Courier New</vt:lpstr>
      <vt:lpstr>Open Sans</vt:lpstr>
      <vt:lpstr>Times</vt:lpstr>
      <vt:lpstr>Times New Roman</vt:lpstr>
      <vt:lpstr>Tw Cen MT</vt:lpstr>
      <vt:lpstr>Wingdings</vt:lpstr>
      <vt:lpstr>Office Theme</vt:lpstr>
      <vt:lpstr>PowerPoint Presentation</vt:lpstr>
      <vt:lpstr>PowerPoint Presentation</vt:lpstr>
      <vt:lpstr>PowerPoint Presentation</vt:lpstr>
      <vt:lpstr>SPR Overview</vt:lpstr>
      <vt:lpstr>Biacore T200 and accessories</vt:lpstr>
      <vt:lpstr>PowerPoint Presentation</vt:lpstr>
      <vt:lpstr>PowerPoint Presentation</vt:lpstr>
      <vt:lpstr>Assay Development: Steps of  Biacore Assay Development</vt:lpstr>
      <vt:lpstr>Immobilization: Surface preparation</vt:lpstr>
      <vt:lpstr>PowerPoint Presentation</vt:lpstr>
      <vt:lpstr>Regeneration</vt:lpstr>
      <vt:lpstr>PowerPoint Presentation</vt:lpstr>
      <vt:lpstr>SPR  Applications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</cp:revision>
  <dcterms:created xsi:type="dcterms:W3CDTF">2024-12-19T09:09:48Z</dcterms:created>
  <dcterms:modified xsi:type="dcterms:W3CDTF">2024-12-19T10:10:56Z</dcterms:modified>
</cp:coreProperties>
</file>