
<file path=[Content_Types].xml><?xml version="1.0" encoding="utf-8"?>
<Types xmlns="http://schemas.openxmlformats.org/package/2006/content-types">
  <Override ContentType="application/vnd.openxmlformats-officedocument.presentationml.slide+xml" PartName="/ppt/slides/slide6.xml"/>
  <Override ContentType="application/vnd.openxmlformats-officedocument.presentationml.slideLayout+xml" PartName="/ppt/slideLayouts/slideLayout8.xml"/>
  <Override ContentType="application/vnd.openxmlformats-officedocument.presentationml.notesSlide+xml" PartName="/ppt/notesSlides/notesSlide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theme+xml" PartName="/ppt/theme/theme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2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commentAuthors+xml" PartName="/ppt/commentAuthors.xml"/>
  <Override ContentType="application/vnd.openxmlformats-officedocument.presentationml.slideLayout+xml" PartName="/ppt/slideLayouts/slideLayout10.xml"/>
  <Default ContentType="image/gif" Extension="gif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presentationml.slide+xml" PartName="/ppt/slides/slide5.xml"/>
  <Override ContentType="application/vnd.openxmlformats-officedocument.presentationml.slide+xml" PartName="/ppt/slides/slide19.xml"/>
  <Override ContentType="application/vnd.openxmlformats-officedocument.presentationml.slideLayout+xml" PartName="/ppt/slideLayouts/slideLayout7.xml"/>
  <Default ContentType="image/png" Extension="png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2" r:id="rId6"/>
    <p:sldId id="280" r:id="rId7"/>
    <p:sldId id="274" r:id="rId8"/>
    <p:sldId id="277" r:id="rId9"/>
    <p:sldId id="278" r:id="rId10"/>
    <p:sldId id="279" r:id="rId11"/>
    <p:sldId id="275" r:id="rId12"/>
    <p:sldId id="269" r:id="rId13"/>
    <p:sldId id="265" r:id="rId14"/>
    <p:sldId id="271" r:id="rId15"/>
    <p:sldId id="270" r:id="rId16"/>
    <p:sldId id="266" r:id="rId17"/>
    <p:sldId id="267" r:id="rId18"/>
    <p:sldId id="268" r:id="rId19"/>
    <p:sldId id="276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6" d="100"/>
          <a:sy n="96" d="100"/>
        </p:scale>
        <p:origin x="-2064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BBCB2-7560-4F97-95FD-F43FFCD64D7A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777CA-06CD-4840-B204-AD20CA4A2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777CA-06CD-4840-B204-AD20CA4A28B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971459-F5FE-4A7D-86D1-BF10AB7C7199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6/18/2024</a:t>
            </a:fld>
            <a:endParaRPr lang="en-US" smtClean="0"/>
          </a:p>
        </p:txBody>
      </p:sp>
      <p:sp>
        <p:nvSpPr>
          <p:cNvPr id="29701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MALDI TOF-TOF / Dept of BSBE / IIT Bombay / Powai, Mumbai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5713469"/>
            <a:ext cx="990600" cy="10104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 ?><Relationships xmlns="http://schemas.openxmlformats.org/package/2006/relationships"><Relationship Id="rId8" Target="../media/image31.png" Type="http://schemas.openxmlformats.org/officeDocument/2006/relationships/image"/><Relationship Id="rId3" Target="../media/image37.jpeg" Type="http://schemas.openxmlformats.org/officeDocument/2006/relationships/image"/><Relationship Id="rId7" Target="../media/image40.pn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3.xml" Type="http://schemas.openxmlformats.org/officeDocument/2006/relationships/slideLayout"/><Relationship Id="rId6" Target="../media/image39.jpeg" Type="http://schemas.openxmlformats.org/officeDocument/2006/relationships/image"/><Relationship Id="rId5" Target="../media/image30.png" Type="http://schemas.openxmlformats.org/officeDocument/2006/relationships/image"/><Relationship Id="rId4" Target="../media/image38.png" Type="http://schemas.openxmlformats.org/officeDocument/2006/relationships/image"/><Relationship Id="rId9" Target="../media/image1.gif" Type="http://schemas.openxmlformats.org/officeDocument/2006/relationships/image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1.gi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 ?><Relationships xmlns="http://schemas.openxmlformats.org/package/2006/relationships"><Relationship Id="rId8" Target="../media/image11.png" Type="http://schemas.openxmlformats.org/officeDocument/2006/relationships/image"/><Relationship Id="rId3" Target="../media/image1.gif" Type="http://schemas.openxmlformats.org/officeDocument/2006/relationships/image"/><Relationship Id="rId7" Target="../media/image10.jpeg" Type="http://schemas.openxmlformats.org/officeDocument/2006/relationships/image"/><Relationship Id="rId2" Target="../media/image6.jpeg" Type="http://schemas.openxmlformats.org/officeDocument/2006/relationships/image"/><Relationship Id="rId1" Target="../slideLayouts/slideLayout3.xml" Type="http://schemas.openxmlformats.org/officeDocument/2006/relationships/slideLayout"/><Relationship Id="rId6" Target="../media/image9.jpeg" Type="http://schemas.openxmlformats.org/officeDocument/2006/relationships/image"/><Relationship Id="rId5" Target="../media/image8.jpeg" Type="http://schemas.openxmlformats.org/officeDocument/2006/relationships/image"/><Relationship Id="rId4" Target="../media/image7.jpeg" Type="http://schemas.openxmlformats.org/officeDocument/2006/relationships/image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5.xml.rels><?xml version="1.0" encoding="UTF-8" standalone="yes" ?><Relationships xmlns="http://schemas.openxmlformats.org/package/2006/relationships"><Relationship Id="rId8" Target="../media/image19.jpeg" Type="http://schemas.openxmlformats.org/officeDocument/2006/relationships/image"/><Relationship Id="rId3" Target="../media/image15.jpeg" Type="http://schemas.openxmlformats.org/officeDocument/2006/relationships/image"/><Relationship Id="rId7" Target="../media/image18.jpeg" Type="http://schemas.openxmlformats.org/officeDocument/2006/relationships/image"/><Relationship Id="rId2" Target="../media/image14.jpeg" Type="http://schemas.openxmlformats.org/officeDocument/2006/relationships/image"/><Relationship Id="rId1" Target="../slideLayouts/slideLayout3.xml" Type="http://schemas.openxmlformats.org/officeDocument/2006/relationships/slideLayout"/><Relationship Id="rId6" Target="../media/image1.gif" Type="http://schemas.openxmlformats.org/officeDocument/2006/relationships/image"/><Relationship Id="rId5" Target="../media/image17.jpeg" Type="http://schemas.openxmlformats.org/officeDocument/2006/relationships/image"/><Relationship Id="rId4" Target="../media/image16.jpeg" Type="http://schemas.openxmlformats.org/officeDocument/2006/relationships/image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3.xml"/><Relationship Id="rId1" Type="http://schemas.openxmlformats.org/officeDocument/2006/relationships/video" Target="file:///D:\Tumpa\Training\MALDI-TOF-animation.mpg" TargetMode="External"/></Relationships>
</file>

<file path=ppt/slides/_rels/slide8.xml.rels><?xml version="1.0" encoding="UTF-8" standalone="yes" ?><Relationships xmlns="http://schemas.openxmlformats.org/package/2006/relationships"><Relationship Id="rId3" Target="../media/image26.jpeg" Type="http://schemas.openxmlformats.org/officeDocument/2006/relationships/image"/><Relationship Id="rId7" Target="../media/image29.png" Type="http://schemas.openxmlformats.org/officeDocument/2006/relationships/image"/><Relationship Id="rId2" Target="../media/image25.jpeg" Type="http://schemas.openxmlformats.org/officeDocument/2006/relationships/image"/><Relationship Id="rId1" Target="../slideLayouts/slideLayout3.xml" Type="http://schemas.openxmlformats.org/officeDocument/2006/relationships/slideLayout"/><Relationship Id="rId6" Target="../media/image28.png" Type="http://schemas.openxmlformats.org/officeDocument/2006/relationships/image"/><Relationship Id="rId5" Target="../media/image27.jpeg" Type="http://schemas.openxmlformats.org/officeDocument/2006/relationships/image"/><Relationship Id="rId4" Target="../media/image1.gif" Type="http://schemas.openxmlformats.org/officeDocument/2006/relationships/image"/></Relationships>
</file>

<file path=ppt/slides/_rels/slide9.xml.rels><?xml version="1.0" encoding="UTF-8" standalone="yes" ?><Relationships xmlns="http://schemas.openxmlformats.org/package/2006/relationships"><Relationship Id="rId3" Target="../media/image30.png" Type="http://schemas.openxmlformats.org/officeDocument/2006/relationships/image"/><Relationship Id="rId7" Target="../media/image34.jpeg" Type="http://schemas.openxmlformats.org/officeDocument/2006/relationships/image"/><Relationship Id="rId2" Target="../media/image1.gif" Type="http://schemas.openxmlformats.org/officeDocument/2006/relationships/image"/><Relationship Id="rId1" Target="../slideLayouts/slideLayout3.xml" Type="http://schemas.openxmlformats.org/officeDocument/2006/relationships/slideLayout"/><Relationship Id="rId6" Target="../media/image33.png" Type="http://schemas.openxmlformats.org/officeDocument/2006/relationships/image"/><Relationship Id="rId5" Target="../media/image32.jpeg" Type="http://schemas.openxmlformats.org/officeDocument/2006/relationships/image"/><Relationship Id="rId4" Target="../media/image31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1801674"/>
            <a:ext cx="9144000" cy="2438400"/>
          </a:xfr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MATRIX ASSISTED LASER DESORPTION/ IONIZATION  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TIME - OF –</a:t>
            </a:r>
            <a:r>
              <a:rPr lang="en-US" sz="2800" dirty="0" smtClean="0">
                <a:solidFill>
                  <a:schemeClr val="bg1"/>
                </a:solidFill>
              </a:rPr>
              <a:t>FLIGHT</a:t>
            </a:r>
            <a:r>
              <a:rPr lang="en-US" sz="3200" dirty="0" smtClean="0">
                <a:solidFill>
                  <a:schemeClr val="bg1"/>
                </a:solidFill>
              </a:rPr>
              <a:t/>
            </a:r>
            <a:br>
              <a:rPr lang="en-US" sz="32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Principle </a:t>
            </a:r>
            <a:r>
              <a:rPr lang="en-US" sz="2800" dirty="0" smtClean="0">
                <a:solidFill>
                  <a:schemeClr val="bg1"/>
                </a:solidFill>
              </a:rPr>
              <a:t>&amp; Applications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00" y="5334000"/>
            <a:ext cx="24384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7432" y="5867400"/>
            <a:ext cx="838200" cy="855039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2819400"/>
            <a:ext cx="9144000" cy="763290"/>
          </a:xfr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Representative Spectras of Different Sample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Protein Spectra- Mass Identification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66800"/>
            <a:ext cx="7639880" cy="457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5715000"/>
            <a:ext cx="838200" cy="8550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705600" y="26670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P53 protein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Peptide Spectra- Mass Identification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19200"/>
            <a:ext cx="7348605" cy="4876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5791200"/>
            <a:ext cx="838200" cy="8550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77000" y="26670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Synthetic peptide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55638"/>
          </a:xfr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Peptide Spectra- MS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143000"/>
            <a:ext cx="7162800" cy="5372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5791200"/>
            <a:ext cx="838200" cy="8550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77000" y="2667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55638"/>
          </a:xfr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Peptide Spectra- MS/MS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48458"/>
            <a:ext cx="7391400" cy="52592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5925231"/>
            <a:ext cx="914400" cy="9327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77000" y="2667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04800" y="304800"/>
            <a:ext cx="8229600" cy="533400"/>
          </a:xfrm>
          <a:prstGeom prst="rect">
            <a:avLst/>
          </a:prstGeom>
        </p:spPr>
        <p:txBody>
          <a:bodyPr anchor="b"/>
          <a:lstStyle/>
          <a:p>
            <a:pPr fontAlgn="auto">
              <a:spcAft>
                <a:spcPts val="0"/>
              </a:spcAft>
              <a:defRPr/>
            </a:pPr>
            <a:endParaRPr lang="en-US" sz="2400" b="1" cap="small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Peptide Mass Fingerprint Using MALDI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7" name="AutoShape 8" descr="data:image/jpeg;base64,/9j/4AAQSkZJRgABAQAAAQABAAD/2wCEAAkGBxQTEhUUEhIUFRQWFBYUFRYUFBQVFRYUFRUWFhQVFBUYHCggGBomHRYVITEhJSkrLi4uGB8zODMsNygtLysBCgoKDg0OGxAQGiwkHyQsLCwsLCwsLCwsLCwsLCwsLCwsLCwsLCwsLCwsLCwsLCwsLCwsLCwsLCwsLCwsLCwsLP/AABEIANcA6wMBIgACEQEDEQH/xAAbAAACAwEBAQAAAAAAAAAAAAAABQMEBgIBB//EAEUQAAEDAgMEBwQHBgQGAwAAAAEAAhEDIQQSMQUiQVEGE2FxgZGhMrHB8BQjM0JystFSYoLC4fEWJJKzFUNTc6LSBzRj/8QAGAEAAwEBAAAAAAAAAAAAAAAAAAIDAQT/xAAlEQACAgICAgEFAQEAAAAAAAAAAQIRAzESIRMyQQQiUWFxFEL/2gAMAwEAAhEDEQA/APuKrYjFhpg8pVlZbbdYjEkfutSZJcVZTFDk6NA3FAr36SElw7zCkc9R8zKeFDb6UF59LCR4jEZQuMLXkLPMzfCjQDEhdisEna9StqJllFeIZ9ajrgl+dcmom8hnjGPXBH0gJYXrh1RZ5TfENfpAR9ICTmsoDij5GFnmN8I/+kBdCsEk61dsrI8weEc9aEdaErFVe5ym8oviGfWhHWhK+tXhrLPKHiGhrhc/SAkz6xURrlL5x1gHxxIXDcc0mJWerYkws+NpO68ieA+Kz/QMvp7Powrjmjrws5hcUSFMa5W+cXwDw4gc0DEDms3VxBULMWZ1W+cP85r2mQvVR2RVzM7iR7j8VeV07VnPJU6BZTpI2MS082D0c5atYvaVc1cQXD2Rut7hx8SSVLO/tLfTr7rGNDRSFc0RZdVLBcxf5Em3MRlEKPYWMDgoNugkEpNsbE5KhHj5/JSX2XUbibpr1K16x23+kb8O+k1jGua5j3vLtGhlShTlxzDIz66S6HQBMRMeVOmUS0U5qZXOALg0GC6IbM5YEZtJkcFRJ7INrRt+sXBKyzelBczEObTaDRpNqAOeCXEuqNdmA0aHUyAeKqYrp5TabU90VHU3S9maQ15DGiftpZ9kd7ebzTUxbSNkXKJ70o2Jt5uKFUsaR1dQ0zJB3hqCB7J5g6K+XJX0OuyQOUNYXcOYBXTF3Xb7J8P0+KEaFF8tHkug9RYZvtDldeuCxoEW6b1NKXsepRWQmK4kznKNz1E+qonPWNjJEjnqJ7lyXKGtUgJRkittDFZQVm8DVzVXO8FZ2zibFUtktulKpdG22YN1XC1Q7MbuhXXMVEiDfZQrNVYMV2q1cMYhIaxv0fO47v8AgmqUbEfBc3mJ8rH3hN124/VHDl9mUNtYnJSMe07dHjqfKVnqFJMNuPzVQ3gxvq659A3zUGHaufK7kdGJVEs0wvXr0KOq6yQ1CHpA6yyTzlcHDgY8CY98LRbdqyVnqjZIHMj0v8FJ7OqGi/V2tXa6k2jTDmuO+SCY32N1Dhlhrqj5Mzky6uCiosxUYSplzVzRaMRU6umHB7q+EkOMWApuxIhsWB0MRdwWFcmpxLaQg3dyHxPBUg3+CU4psWN2vtAhp+iMksqlzZc4h7GuDW5g6BL2yJ1a9osQVqcO1wY3rXNz5RmI3GzxhpcSB4lZjF7WfJLTAPtBtuzNzJ947gqpxJN/VVpCKD/JtMzP+oz/AFD9VIKIOkHuusG7GEIpbXc0yHEHmCjijeDN6KCKtKWnsuPBZ3A9LzpVaHDm2zvLQ+ieYPbuGf8A80NPJ+76m3qmUUTlyWzlhh4PB1j4qxWoKli3NBID2ke00hwIjvnvCt4Xa1F1OX1qTSLOzVGjxuVnG+jLe0Ixt7D9XQqOfkGIptq0muBzlrg0izZg77B3uAEkhV8F0no1aPXNbVDesoUi17A1zXYnqermTERWYSQTadbTaGC2Y3q4fS+qtT+ue7IIaMrZcd3cbu6S0GJCk2ds3CvpxS6tzXOpvLWvzCaOQUDlmxa2nSHbkEylcEhlJlD/ABThi9jRVkPBh8HICDRDQ4n2c3X0i0kQQ4XuJkZt3Dup9a2qHU8wbLQ4nMQCAGgZiSCCIFwQdLrt3RbDNyxQbumRd506uAZO80dVShpkDq2wBAVV+xqLaXVNpxTBzABzxBFgWuBzNgAAQbC2im+I8eX6I/8AEdIte9oeWNqtpZoGV5cGkOYZuzfF/KQqWM6S0A2TVDbCQZkTJuB2NceUNJ0EqapgaYbkFMBmYOyiQJaAGkDhAaPJL62xKLpmk25aTEgksbkZcGbNJb3E80txKqMitiMU2o1xYcwBc2YMZm2cATrBtbkp9mO4r2rhgxpa0QJcYHNxLneZJPiuNj6RyMeWnpCQd/s3myHS1NSEk2O6ydtV46OWeynWYuabVbdTXnVQtUTOXQYAxUb5eYTxJGthwPIgp2ujFo58u7M5X3nudzcfIWHoFJRYu20lPSoqFNstypERCq4kpjUYleNMLHGjYuzMbW1SzD0JcHcLjx3f19Uy2iZKnfhcnVN4mmHnve5xHjlDB4KVXZ08qpF8v6ulP3jYfEpA4lxTXbr4yt5NHmfkKts+jN1eERLpWcUMFzXuIw4ATWwF0l2pilWhE22KMS73n3qk56krPuqxKQ6YomZKnwDz1reIEkjnaAPEkDxUVL2Ux2TQgtP455y3LA7t4ny5LUTm+qOnbJbq6C43JPNU62Ea24HenGIqapTinxfzQwgQvpNjX4KBgDYg6aX5KNz5UmDwr61QU6YlzvJrRq5x4AJSlVsf7D6SOa8Me7O065joOYcdFoX4gPuAPA/0WL2ps36O/I2TYHMdXWEnsEzZXNl4zRrb9vAHv4+Hohx6JOtofVKQ10HGeCTbWo1HOpmlngEzDsrTdkF280xAdfeFzuukEOqbOLjmI56DuHPtue1c1lztcWMuzG4huKAh37ozHqyY3MxsfanreERk4yFQw1bEteA0AyCSTkjNkdFp/ayju15rT7RNiqmydmur1crNWsfUtxyNMDxJaPFEXbpI2UUlbY66Lur9YS8nq3ZoDskiG0Qz2TYk9bIFpE2m+0plZDYlW61mHNlWDs58iouMYu3UrLrDqwWroUejmlLsXPYmjTYKpUpq1T0C2KoWbsU47GU6DQ6oSA52UQ1ziTlc82aCfZY4+C7pbWw5MdawHcjMcoJqF4YGl0ST1b7C9lLtDZjK7Wh87rs7Yj2srmaEEGz3ahUX9EsMY3DYNbd2bdbn3d6dc7r66XWqKMcmWMXtKi2oKJqsFUtLsmYZsoLG3HCTUYBOs2We2ntigDHX0pPAPadWGoCYNgWtJk8E32nsSk57qhLw5xDt10APHU74HP6ikOW7pcznMZsKllDBnyCzW5paJY5jrEXkOMzKlkotis82fhBXqMAILXEXBkFupII7Abpl0gb/AJv+Fsd0R8CrfRfY1NoMtBDWhgLrm9zJPZl8yqHSLZzW4lhaIBpjUZhIc/XNfiOIScahZTneSv0LtvCah7m/lCkwdmqvtjDw69NhsDugDh+ydPNVRUpgey0H95seUi/gniUfaLW0cZaFnMRWJPNS4xrf2R5BUOpB+6I7vctbKQjQOM8CohzXbzTFoHkEMpiRGh94SlEyxhKROtr253KuYKrAngcxHi4t/kCjpvDbnQS49wEn3K9R2FXp4ek+pTcA5ku0OUlznDNB3bOH91q0Rm1asrVK6X4h8q8MK55hjS48mjMfJslMKPRGqWOfWIpNA0MOqEkwAGizddSZ7FlMflGOzNYXDvqPFOk0ve7QD1JPAdpX0XYmxG4WnEh1R0Go/meDW/uj+qn6PYGnQpnq2RPtOglzo5u+GgRtDGG8R5yRPOFvSXZOcnN0tFLaOz2VftRmA0GkeIufd2LNPwwp1YZOQ6cY5iU5xVc6ZzHbr4pTi6k6ayovKrpDxhQ564Rcxp6rms6yifhXAjjzEcOKkOHc2kDBIM7vEd36Hw5LcsK7MjIS45y2H/x1s3K19Yi7txv4WmXEd5gfwLL4XCGq8Bt8xAHeTF+XbyX1TA4VtKm2m3RrQB28ye06+K36eHfIn9Tk+3ivkxW0cF1WJcB7JOdv4XTbuBzDwT3A6L3pHhpdTeP3mn0Lf5vNTYKnZPwqTJc7gi7QCshQsCmarROeRw5q7C9IRC0wAEOK9UVVy0wobQqJTToZjKY4gSVYwmHUHHkzoUuKLOBo5WAcdT3m/wDTwSHpUIq0jza4eRb/AOy0yzfTAXon8Y88n6J8i+wTE7yCfbrNxru8H3j4pFnkLRbTE4Vx5Fp9Y+KyQq21Uo6O2JBVoCbW7rDy09FSxhcLAgz4GO8forrzyVLG1ACCeVhxPd+q1se6RDhRrII8JHmPirAAbBkATaTqdLDU+CY7I2Y55bmdkDnAZW+0RBJl+vDhCd47Z9Fjvq6TQbb0b5jm7VKpJq0J5LXQs2Xg3S2pUYOqBByvkOqxcDKLhsxrrxEa7v8AxKYnqSAeJdPoBKyAp1i4w1x0NriO8WVjC4yRfkovO9LoJY4y7Zqzinu3hAb+6ZAjt4pPjMQ+s4MDiWNu7kTHDmAqY6s3J+fkKyMaxohvbKTnL5bBY60i86Gtg3/ulGOxY0t88VxWxT3aAqm6jxcQEfc9DqKXbK9TM/u/RXuj+zhUqXu0XJ/L638FXpMNRwYwcYAHE9vYths7ZopUyBGYjed2nX9FbFjrsXJkpEX/AAgGS55LeAAie8qpijIIA+Yt7kwxuOhuUd39lTpUTlLj8mBbyV59ojG0rYdFdlHM6sLEbrZEgmLyOwGJ7TyhOcftvqn02PpP3yGl0gMaS9jBvmAZL5AJBIBgF26reyqYbRpgfsA+LhJPiSSvcVs+lUc1z6bXOb7JIBIghwjuIae8A6hUiqVHLklylYjxXSvCOaC57mt3HAup1GmXsdUAyFuYHqxmuNCONlPQ6Q4Wcrahcc+Tdp1HAHOKckhsBuYgZjbwVqj0ewzKbaYoUy1rWtEtBJDWlgk8d0lvcSNLKwzZVEEkUmSTJOUTJcH/AJgHd91tC2WYXbUQvVoAhCEGAoqjVKvCEAUxQurVNsLqF6sSNbsFnOmI+y73fyrRrOdL/wDld7/5UmX0Y+H3Qo2y4jCG1i5oPYBJ94CwzsSBqV9Uo0/qb9nqQPiUmqYFtyylSj/qdWPSPaPbp33CnFdHZCaVmR2ds6rXIFNhg/eIgRxIB179Fq6XQylkGYl1SQS+bju5/MAK9g8TkbEQeJ58jPw4dyc4bENI7wm4rTEyyk/4ImbBawthxkAwbQDbh86JVjGVGvlwBggyOInkVr8VGsqhtTByA5vDgllBVSCEvhlHZlUMpgS1r5aN7lbhInjxWd2rTfSqZsoLXCQWum+pbeNO/RP2HMZEZtC0gDxBUWMwxfZzQG3sTrquFxaZaKpmZp43MbyBxsY8ToNVbdjQBNMsMcod5nVMz0eYGOqAln7IO8Ld91Dsjo31rCXvGp+5J8yV0wx0UclsqM2mXtkCDpc6H4rvZ+AqVjugnm46DvPwCe7G6MUmzJeSDxdI/wBJsmzKhpnKC0gaAty+rbDwaqqDeyEsiTqKIdmbNZhxzcdXG3g0cApMbjhECwUGIxD3n7OeWVwInvMH0VKiWGSXHUwXgttNoLgPRPoRK+2SUhJkiw0/r88AreJblpD97e8wI9AF0BuiIg8RdRbeOVoA0AjySyfQPtpD7ZDpoUj/APm0eIABVtLOjT5wzP4x5PcEzVlo5JKmwQhC0UEIQgAQhCABCzO0tt16VZ4FN7mtc7KxtF7g+mMN1oeagMtmrLJDXRljLLgVTPSXFOyuGHyNkgh7KkDLiGUi7O1psWl7wQCIgzAlAGyQsiOlNcFodg6hLw92lQdXau5ofDDYCk0EibvFpLQ7gdJ8SDfDFwGYHKKgzTVotZUBcyBTDaj7kgnq3WAkgA2KzPS6oA+j3PsLkklkADjoUw2VtGtWaS6h1Xs5Q5ziQDTY5xeC1pkOcRA1y3LeC3bdL/MMklzskkntcbAcBbQe9Ty+pXD7lrJNLfFiIDJ4m8vPGI0079V4+cptwVnFN+raeAInxEe+PNcZ92FnwViL30gGnnK6weHdlsfP1j55qfFEQZ1lebPoE8SOPqYhaM31ZH1DzMjTmRHoZUP0p9MwWn55J0cKBxv3lVquEJNyS3lMeoQ0ZHIhPmpudOh7F1UfTFyZA5q7iNkzwtyLifeFy3B02nepkdsSPRLxKrIhXicQ+uQ1ohg48I71ewzurblbPbY+eiYMwjSZpwOJMfMld1cFN5M8/my1RFllT6+Cg3NqAT6e9esoOOojxv7ldovd7Igx4AKZ27dzvcAmom5ULaLS3Mey151t74U+GokNA4aKvVrZjAkAnU9l/WEwo0yAJPasGb6spvwzc4lou4XAh1+0XVDb1Hk5w7zm9XAn1TPRzTM3FlU20NVPJo2PsWuibn9T90gPI4tIFiec69io4Xa2Mp06T6tF1TrRS3Wsdnpkj63OGtGRt2wDLhDpngx6IfYu/wC4fysTxWh6o5cnuzKf4kxIplxwTs2Rzw2K5Lj1NGo2mIpHK7NVe0zaaR7cvm0Ok2JpNq/5Go91MkAMbUcH5W1XS0hpkO6tsHh1gsTAdrEJhBbsfaD6vW56TqeSq5jSQ4B7Ro9uYCR89pZIQgAQhCABCEIAEIQgAWc2xfFDspt/M9aNZ3aN8UexjR7z8VPL6lcPsW653mg6AT4mR8PVd12AAeCjxAlzRpAue82HofNSVWNEXuCEIp+CriWgzzkow2MDSATBjKJtJbOh42nyXVanrAMyZXlGDlkDcPpBAPr6IRr0WMWZbmGouCPnRcmk4CcxPkpMQAREgDiexRiu0C75Hbp56JhFohbiKkxlBjW5AhJarMQ7EVC1xawloJdUDmsbmw+fq2FxYCGNqmHMkF05jmhPKVaCSL8ABc9/zySLbHR36QaxdUeOta5oBbma0OpVqZGUP3gTUY4i32Y7wIJL9FethdphhYHA5qbpc11Jpzvw8G4ALctU7pbwF+Ze7LqvayHS7edJnORLiQJE8C1KW9HKs5hii4daKlw67cxcWxnIkg5c0aAdyhHRt7KYacQ5uWkKbXUw4BgFGpSJDc9pztd/AL8QGKzT0awBJ4Hj5WPI2Q51Mm8E9plUNl4R9NjWh0kF0uINw5znAZZMASAL2AiALK8cMT7R8LBYN0cYuk0ARaXD3OVhjYi8yoMcRkI48O8XClY2wMrGN/yVK8CY1UO1zqrWNIbJPO0AnXsCU4rEtLR7X+h/A9ylk0PHaY76LNiif+4fc1OEl6N4hvVRvSXn7j+zjC4b0kaGh9Rhax4zUspzve0Ne9xdTAlhDKbnRflObdV4eqOXJ7seoSJnSqiRo+es6rdaXA1DUYxrARxPWU3codrYw2wOKbVpsq0zLKjG1GEgglr2hzTBuLEWKYQnQhCABCEIAEIQgAQhCABZ7F//AGX/AMP5QtCkGJH+Yf3t/I1Sy6LYdv8AhNUAz9gAnvv8IViq9sKtiGS8X+6J8zHz3K6ykAFqHfwQ1KsSI4z53VKnUh0kWIIvpJIifL1TGm8aHl7ktx0THOyAir6LDGjVxns4D9FNTqNdIA0+fFLQ1xi8mAY4GR7/AJspcI8B0gmNC06g+PjZagaJ6NFwJAgNEEGOfD09VOHke0ARzHxUdfESN0a2k296lwrgW+hBWiMgxbC27edx38VG/NbNpPPjFlPUs2JmyKBztIPOPiPgsGT6OqryIytkdkT6qMh51IHdcrmiHC0gkazbxXoaS6HaQTbsjj4rTCrUoF+gtcZiSSrGDBIM8PgvMzt4NFp1NhoJjxlcYRxBcNYOo03rx6+5Kyi7RPi2T5fPwSau/hyTmsJaL80jqi5Ucj6Hxof9Hfsj+M+5qmdsbDnNOHonOcz/AKpm86XGXWuZe/X9p3Mqt0bO4/8AHP8A4N/QpuuiHqjkye7Kn/DKObN1NLNbe6tuazw8Xj9oB3eAeCsUaTWtDWtDWtAa1rQAGtAgAAaADgu0JhAQhCABCEIAEIQgAQhCABIMR9vU/E3/AG2J+kGI+2qfib/tsUs2i2Hb/gV3w/yjyj4FXqeJEKvUoh7e0aH4FL6lNzdbd/zdLFlnFPouVsRBsqc5nfOnNd0cO52gJ7v1XtTClp3m3m3Kwmx7QD6JwtLo9fUvI4RoLWOk+itV6Ae3MO+dJHIkLyjUZyKlNVgBjjr/AGTEm2V6eGBbILh5fovKbj25xrAkHv4T2ar3qiGyDGZ0RHAASQZ8O9X6dMMFlhti92b74MdkDzurGEptmWuv94Gbxxg+9SGpOoUVTDg6W5RqEWayTFOhwIHl2mFFUrEndaZ0MwCPArjeaQ4w4evvXeOqNBY5p7fDj4IsxIjzOJDYgHn56DVdYKG5wdcx11vcekIr4gEgi5vEc9JleUMPb97j38SVjGWuyWo4ACe9KKzNT3fFNMVcTwFgqrmbniVKZSHSLPRs/aD8B8836J2kOwDFRw5t/KRH5inyri9Uc2b3YIQhUJAhCEACEIQAIQhAAhCEACRYofXVO9v5GJ6lGLb9a7w/KFLLorh9jlhVulUVXKpKajHplpdl5tReVm5mx4jvCiauwVdMg0c4ShDYc0amJgmO31XZwrCfZHhI9y9DlI1MmK7F+0vbYOAaY8x+gUeOJixU21m+w7tLfO/8qjfdqx7LQ0ilSxEq1TqyllZsFOKuzIaCw70XBNjz7j89ypWUlKK2cVXAa3XlFjdR7j8FXdQqG2Q+Xx0Q15YSCCDyK0yk9MsdW0EmY8CvHvkWt7yoKry5Sswz+Ud5WBSWyEy6wXddkNjkrLKYaIHiocQLKUjeVsg2OYrDta5vud/KtCs5s0fXN7z+VwWjVcPqRz+wIQhVIghCEACEIQAIQhAAhCEACW4lv1h8PcmSq1Wb3gEs1aHg6ZAWL1rVOWLnKp8SnIGhdAL0BdQmSEbOYUjVzC6amQrPMUwFjg7SJtqIvI7Usw05bjhdNazJaRzBHmEuwrpZ4LJD430xfiWp7gnTTb3R5WSPEiSBzMeZT+lTytDeQj+qIDZdI9JXD2h2oB7wCuyFwVrJI4axrfZaB3ABcVCpHLmErHREGqGuyyuBijexI4jKQvwVOKjT2p6qVGjBB7VdT41SEyO2CEIVCYIQhAAhCEACEIQAIQhAAuSLrxCAPYXmVCFhoBq9hCEAEIAQhaB0llWnkeeTpI/mHmfVCEstDY32UXtl4HMgeZWhQhZDQ+X4OSF4QhCckeZV6GoQsoD3KvMi8QigOg1dIQtMBCEIAEIQgAQhCAP/2Q=="/>
          <p:cNvSpPr>
            <a:spLocks noChangeAspect="1" noChangeArrowheads="1"/>
          </p:cNvSpPr>
          <p:nvPr/>
        </p:nvSpPr>
        <p:spPr bwMode="auto">
          <a:xfrm>
            <a:off x="155575" y="-2560638"/>
            <a:ext cx="5819775" cy="533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21"/>
          <p:cNvGrpSpPr/>
          <p:nvPr/>
        </p:nvGrpSpPr>
        <p:grpSpPr>
          <a:xfrm>
            <a:off x="228600" y="1219200"/>
            <a:ext cx="7467600" cy="3662065"/>
            <a:chOff x="228600" y="1219200"/>
            <a:chExt cx="7467600" cy="3662065"/>
          </a:xfrm>
        </p:grpSpPr>
        <p:grpSp>
          <p:nvGrpSpPr>
            <p:cNvPr id="4" name="Group 19"/>
            <p:cNvGrpSpPr/>
            <p:nvPr/>
          </p:nvGrpSpPr>
          <p:grpSpPr>
            <a:xfrm>
              <a:off x="304800" y="1219200"/>
              <a:ext cx="7391400" cy="3124200"/>
              <a:chOff x="304800" y="1219200"/>
              <a:chExt cx="7391400" cy="3124200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04800" y="1295400"/>
                <a:ext cx="2590800" cy="30480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1029" name="Picture 5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3048000" y="1219200"/>
                <a:ext cx="4648200" cy="1143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" name="Picture 2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048001" y="2400301"/>
                <a:ext cx="1981199" cy="148589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sp>
            <p:nvSpPr>
              <p:cNvPr id="13" name="Oval 12"/>
              <p:cNvSpPr/>
              <p:nvPr/>
            </p:nvSpPr>
            <p:spPr>
              <a:xfrm>
                <a:off x="457200" y="3962400"/>
                <a:ext cx="1752600" cy="2286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rgbClr val="FF0000"/>
                    </a:solidFill>
                  </a:ln>
                </a:endParaRP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228600" y="4419600"/>
              <a:ext cx="2667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Conclusion- </a:t>
              </a:r>
              <a:r>
                <a:rPr lang="en-US" sz="1200" dirty="0" smtClean="0"/>
                <a:t> Expected mass was observed in MS spectra</a:t>
              </a:r>
              <a:endParaRPr lang="en-US" sz="1200" dirty="0"/>
            </a:p>
          </p:txBody>
        </p:sp>
      </p:grpSp>
      <p:grpSp>
        <p:nvGrpSpPr>
          <p:cNvPr id="8" name="Group 20"/>
          <p:cNvGrpSpPr/>
          <p:nvPr/>
        </p:nvGrpSpPr>
        <p:grpSpPr>
          <a:xfrm>
            <a:off x="228600" y="1828800"/>
            <a:ext cx="8153400" cy="4495800"/>
            <a:chOff x="228600" y="1828800"/>
            <a:chExt cx="8153400" cy="4495800"/>
          </a:xfrm>
        </p:grpSpPr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410200" y="1828800"/>
              <a:ext cx="2743200" cy="3048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28600" y="5257800"/>
              <a:ext cx="4800600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048000" y="4038600"/>
              <a:ext cx="1981200" cy="14478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7" name="TextBox 16"/>
            <p:cNvSpPr txBox="1"/>
            <p:nvPr/>
          </p:nvSpPr>
          <p:spPr>
            <a:xfrm>
              <a:off x="5334000" y="5029200"/>
              <a:ext cx="304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Conclusion- </a:t>
              </a:r>
              <a:r>
                <a:rPr lang="en-US" sz="1200" dirty="0" smtClean="0"/>
                <a:t>Expected protein gives first hit in MS/MS spectra </a:t>
              </a:r>
              <a:endParaRPr lang="en-US" sz="12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410200" y="4191000"/>
              <a:ext cx="2667000" cy="609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5791200"/>
            <a:ext cx="838200" cy="8550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Nucleic acid  Spectra- Mass Identification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143000"/>
            <a:ext cx="7671248" cy="4495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5791200"/>
            <a:ext cx="838200" cy="85503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77000" y="220980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Synthesized Single stranded DNA</a:t>
            </a:r>
            <a:endParaRPr lang="en-US" sz="11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chemeClr val="tx1"/>
          </a:solidFill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 smtClean="0" sz="3200">
                <a:solidFill>
                  <a:schemeClr val="bg1"/>
                </a:solidFill>
              </a:rPr>
              <a:t>Polymer Spectra- Polymer characterization</a:t>
            </a:r>
            <a:endParaRPr dirty="0" lang="en-US" sz="320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53400" y="5867400"/>
            <a:ext cx="838200" cy="855039"/>
          </a:xfrm>
          <a:prstGeom prst="rect">
            <a:avLst/>
          </a:prstGeom>
        </p:spPr>
      </p:pic>
      <p:pic>
        <p:nvPicPr>
          <p:cNvPr id="5" name="Picture 2"/>
          <p:cNvPicPr>
            <a:picLocks noChangeArrowheads="1" noChangeAspect="1"/>
          </p:cNvPicPr>
          <p:nvPr/>
        </p:nvPicPr>
        <p:blipFill>
          <a:blip r:embed="rId3"/>
          <a:srcRect b="1" l="83" r="82" t="1"/>
          <a:stretch>
            <a:fillRect/>
          </a:stretch>
        </p:blipFill>
        <p:spPr bwMode="auto">
          <a:xfrm>
            <a:off x="381000" y="762000"/>
            <a:ext cx="7772400" cy="5407068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6324600" y="2362200"/>
            <a:ext cx="1600200" cy="26161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en-US" smtClean="0" sz="1100"/>
              <a:t>P3HT polymer sample</a:t>
            </a:r>
            <a:endParaRPr b="1" dirty="0" lang="en-US" sz="1100"/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9438"/>
          </a:xfr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Protein binding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85800"/>
            <a:ext cx="5334000" cy="31646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5791200"/>
            <a:ext cx="838200" cy="855039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3810000"/>
            <a:ext cx="4648200" cy="27977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6324600" y="23622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Gold Nano particle binding to Fish Oil protein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9438"/>
          </a:xfr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Protein binding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5925231"/>
            <a:ext cx="914400" cy="93277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026" y="838200"/>
            <a:ext cx="7908174" cy="556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6248400" y="30480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Mercury binding to Lactalbumin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MALDI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5200" y="1295400"/>
            <a:ext cx="838200" cy="381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8600" y="3733800"/>
            <a:ext cx="3581400" cy="2209800"/>
            <a:chOff x="228600" y="1447800"/>
            <a:chExt cx="4038600" cy="2800681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8600" y="1447800"/>
              <a:ext cx="4038600" cy="2800681"/>
            </a:xfrm>
            <a:prstGeom prst="rect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  <a:effectLst/>
          </p:spPr>
        </p:pic>
        <p:sp>
          <p:nvSpPr>
            <p:cNvPr id="7" name="TextBox 6"/>
            <p:cNvSpPr txBox="1"/>
            <p:nvPr/>
          </p:nvSpPr>
          <p:spPr>
            <a:xfrm>
              <a:off x="3307596" y="1478796"/>
              <a:ext cx="8382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971800" y="5562600"/>
            <a:ext cx="758966" cy="313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3733800"/>
            <a:ext cx="4598351" cy="2173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243" y="5722749"/>
            <a:ext cx="1062078" cy="1083414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1387098" y="1295400"/>
            <a:ext cx="5897286" cy="2038549"/>
            <a:chOff x="296598" y="2942976"/>
            <a:chExt cx="10200709" cy="4485812"/>
          </a:xfrm>
        </p:grpSpPr>
        <p:pic>
          <p:nvPicPr>
            <p:cNvPr id="12" name="Picture 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066801" y="2942976"/>
              <a:ext cx="8948061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glow rad="101600">
                <a:schemeClr val="accent5">
                  <a:satMod val="175000"/>
                  <a:alpha val="40000"/>
                </a:schemeClr>
              </a:glow>
            </a:effectLst>
          </p:spPr>
        </p:pic>
        <p:sp>
          <p:nvSpPr>
            <p:cNvPr id="13" name="TextBox 12"/>
            <p:cNvSpPr txBox="1"/>
            <p:nvPr/>
          </p:nvSpPr>
          <p:spPr>
            <a:xfrm>
              <a:off x="990599" y="4395620"/>
              <a:ext cx="2442520" cy="7449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00FF"/>
                  </a:solidFill>
                </a:rPr>
                <a:t>Ionization</a:t>
              </a:r>
              <a:endParaRPr lang="en-US" sz="1600" dirty="0">
                <a:solidFill>
                  <a:srgbClr val="0000FF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886201" y="4391156"/>
              <a:ext cx="2667001" cy="7449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00FF"/>
                  </a:solidFill>
                </a:rPr>
                <a:t>Ion Separation</a:t>
              </a:r>
              <a:endParaRPr lang="en-US" sz="1600" dirty="0">
                <a:solidFill>
                  <a:srgbClr val="0000FF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387281" y="4489016"/>
              <a:ext cx="2667001" cy="7449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00FF"/>
                  </a:solidFill>
                </a:rPr>
                <a:t>Ion Detection</a:t>
              </a:r>
              <a:endParaRPr lang="en-US" sz="1600" dirty="0">
                <a:solidFill>
                  <a:srgbClr val="0000FF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96598" y="5193829"/>
              <a:ext cx="3581400" cy="2234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accent2">
                      <a:lumMod val="50000"/>
                    </a:schemeClr>
                  </a:solidFill>
                </a:rPr>
                <a:t>Ion Source</a:t>
              </a:r>
            </a:p>
            <a:p>
              <a:pPr algn="ctr"/>
              <a:r>
                <a:rPr lang="en-US" sz="1200" dirty="0" smtClean="0">
                  <a:solidFill>
                    <a:schemeClr val="accent2">
                      <a:lumMod val="75000"/>
                    </a:schemeClr>
                  </a:solidFill>
                </a:rPr>
                <a:t>Electron ionization</a:t>
              </a:r>
            </a:p>
            <a:p>
              <a:pPr algn="ctr"/>
              <a:r>
                <a:rPr lang="en-US" sz="1200" dirty="0" smtClean="0">
                  <a:solidFill>
                    <a:schemeClr val="accent2">
                      <a:lumMod val="75000"/>
                    </a:schemeClr>
                  </a:solidFill>
                </a:rPr>
                <a:t>Chemical ionization</a:t>
              </a:r>
            </a:p>
            <a:p>
              <a:pPr algn="ctr"/>
              <a:r>
                <a:rPr lang="en-US" sz="1200" dirty="0" smtClean="0">
                  <a:solidFill>
                    <a:schemeClr val="accent2">
                      <a:lumMod val="75000"/>
                    </a:schemeClr>
                  </a:solidFill>
                </a:rPr>
                <a:t>Electrospray ionization</a:t>
              </a:r>
            </a:p>
            <a:p>
              <a:pPr algn="ctr"/>
              <a:r>
                <a:rPr lang="en-US" sz="1200" dirty="0" smtClean="0">
                  <a:solidFill>
                    <a:schemeClr val="accent2">
                      <a:lumMod val="75000"/>
                    </a:schemeClr>
                  </a:solidFill>
                </a:rPr>
                <a:t>MALDI</a:t>
              </a:r>
              <a:endParaRPr lang="en-US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9927" y="5193829"/>
              <a:ext cx="3581399" cy="2234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accent2">
                      <a:lumMod val="50000"/>
                    </a:schemeClr>
                  </a:solidFill>
                </a:rPr>
                <a:t>Mass Analyzer</a:t>
              </a:r>
            </a:p>
            <a:p>
              <a:pPr algn="ctr"/>
              <a:r>
                <a:rPr lang="en-US" sz="1200" dirty="0" smtClean="0">
                  <a:solidFill>
                    <a:schemeClr val="accent2">
                      <a:lumMod val="75000"/>
                    </a:schemeClr>
                  </a:solidFill>
                </a:rPr>
                <a:t>Quadruple</a:t>
              </a:r>
            </a:p>
            <a:p>
              <a:pPr algn="ctr"/>
              <a:r>
                <a:rPr lang="en-US" sz="1200" dirty="0" smtClean="0">
                  <a:solidFill>
                    <a:schemeClr val="accent2">
                      <a:lumMod val="75000"/>
                    </a:schemeClr>
                  </a:solidFill>
                </a:rPr>
                <a:t>Magnetic sector filed</a:t>
              </a:r>
            </a:p>
            <a:p>
              <a:pPr algn="ctr"/>
              <a:r>
                <a:rPr lang="en-US" sz="1200" dirty="0" smtClean="0">
                  <a:solidFill>
                    <a:schemeClr val="accent2">
                      <a:lumMod val="75000"/>
                    </a:schemeClr>
                  </a:solidFill>
                </a:rPr>
                <a:t>Ion trap</a:t>
              </a:r>
            </a:p>
            <a:p>
              <a:pPr algn="ctr"/>
              <a:r>
                <a:rPr lang="en-US" sz="1200" dirty="0" smtClean="0">
                  <a:solidFill>
                    <a:schemeClr val="accent2">
                      <a:lumMod val="75000"/>
                    </a:schemeClr>
                  </a:solidFill>
                </a:rPr>
                <a:t>Time of flight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915906" y="5196668"/>
              <a:ext cx="3581401" cy="1828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accent2">
                      <a:lumMod val="50000"/>
                    </a:schemeClr>
                  </a:solidFill>
                </a:rPr>
                <a:t>Detector</a:t>
              </a:r>
            </a:p>
            <a:p>
              <a:pPr algn="ctr"/>
              <a:r>
                <a:rPr lang="en-US" sz="1200" dirty="0" smtClean="0">
                  <a:solidFill>
                    <a:schemeClr val="accent2">
                      <a:lumMod val="75000"/>
                    </a:schemeClr>
                  </a:solidFill>
                </a:rPr>
                <a:t>Electron multiplier</a:t>
              </a:r>
            </a:p>
            <a:p>
              <a:pPr algn="ctr"/>
              <a:r>
                <a:rPr lang="en-US" sz="1200" dirty="0" smtClean="0">
                  <a:solidFill>
                    <a:schemeClr val="accent2">
                      <a:lumMod val="75000"/>
                    </a:schemeClr>
                  </a:solidFill>
                </a:rPr>
                <a:t>Multichannel plate</a:t>
              </a:r>
            </a:p>
            <a:p>
              <a:pPr algn="ctr"/>
              <a:r>
                <a:rPr lang="en-US" sz="1200" dirty="0" smtClean="0">
                  <a:solidFill>
                    <a:schemeClr val="accent2">
                      <a:lumMod val="75000"/>
                    </a:schemeClr>
                  </a:solidFill>
                </a:rPr>
                <a:t>Faraday cup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200400" y="6858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Mass Spectrometers</a:t>
            </a:r>
            <a:endParaRPr lang="en-US" b="1" dirty="0"/>
          </a:p>
        </p:txBody>
      </p:sp>
      <p:pic>
        <p:nvPicPr>
          <p:cNvPr id="18434" name="Picture 2" descr="http://www.u-picardie.fr/plateforme/icap/images/Ms_block_schematic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10200" y="5562600"/>
            <a:ext cx="2124075" cy="1125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1066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8000" dirty="0" smtClean="0"/>
              <a:t>Thank you</a:t>
            </a:r>
            <a:endParaRPr lang="en-US" sz="8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5562600"/>
            <a:ext cx="1062078" cy="10834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9144000" cy="7386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sz="800" dirty="0" smtClean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32847"/>
          </a:xfrm>
          <a:solidFill>
            <a:schemeClr val="tx1"/>
          </a:solidFill>
        </p:spPr>
        <p:txBody>
          <a:bodyPr anchor="ctr" bIns="45720" lIns="91440" rIns="91440" rtlCol="0" tIns="45720" vert="horz">
            <a:noAutofit/>
          </a:bodyPr>
          <a:lstStyle/>
          <a:p>
            <a:r>
              <a:rPr dirty="0" lang="en-US" smtClean="0" sz="3200">
                <a:solidFill>
                  <a:schemeClr val="bg1"/>
                </a:solidFill>
              </a:rPr>
              <a:t>PRINCIPLE</a:t>
            </a:r>
          </a:p>
        </p:txBody>
      </p:sp>
      <p:pic>
        <p:nvPicPr>
          <p:cNvPr id="8" name="Picture 2"/>
          <p:cNvPicPr>
            <a:picLocks noChangeArrowheads="1"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733800"/>
            <a:ext cx="3581400" cy="2547523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2523" y="5715000"/>
            <a:ext cx="987379" cy="1007214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228600" y="1066800"/>
            <a:ext cx="3581400" cy="2514600"/>
            <a:chOff x="381000" y="1219200"/>
            <a:chExt cx="3962400" cy="3048000"/>
          </a:xfrm>
        </p:grpSpPr>
        <p:grpSp>
          <p:nvGrpSpPr>
            <p:cNvPr id="14" name="Group 13"/>
            <p:cNvGrpSpPr/>
            <p:nvPr/>
          </p:nvGrpSpPr>
          <p:grpSpPr>
            <a:xfrm>
              <a:off x="381000" y="1219200"/>
              <a:ext cx="3962400" cy="3048000"/>
              <a:chOff x="381000" y="1219200"/>
              <a:chExt cx="3962400" cy="3048000"/>
            </a:xfrm>
          </p:grpSpPr>
          <p:pic>
            <p:nvPicPr>
              <p:cNvPr id="2050" name="Picture 2"/>
              <p:cNvPicPr>
                <a:picLocks noChangeArrowheads="1" noChangeAspect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381000" y="1219200"/>
                <a:ext cx="3962400" cy="3048000"/>
              </a:xfrm>
              <a:prstGeom prst="rect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  <a:effectLst/>
            </p:spPr>
          </p:pic>
          <p:sp>
            <p:nvSpPr>
              <p:cNvPr id="6" name="TextBox 5"/>
              <p:cNvSpPr txBox="1"/>
              <p:nvPr/>
            </p:nvSpPr>
            <p:spPr>
              <a:xfrm>
                <a:off x="3637230" y="1220704"/>
                <a:ext cx="666939" cy="22049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rtlCol="0" wrap="square">
                <a:spAutoFit/>
              </a:bodyPr>
              <a:lstStyle/>
              <a:p>
                <a:endParaRPr dirty="0" lang="en-US"/>
              </a:p>
            </p:txBody>
          </p:sp>
        </p:grpSp>
        <p:pic>
          <p:nvPicPr>
            <p:cNvPr descr="http://3.bp.blogspot.com/-FTxmDabbl2E/TaOoCq16OjI/AAAAAAAAAAk/ixYQdR98fWo/s320/MALDI.JPG" id="11" name="Picture 2"/>
            <p:cNvPicPr>
              <a:picLocks noChangeArrowheads="1"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16200000">
              <a:off x="2438402" y="2415153"/>
              <a:ext cx="1752600" cy="1905000"/>
            </a:xfrm>
            <a:prstGeom prst="rect">
              <a:avLst/>
            </a:prstGeom>
            <a:noFill/>
          </p:spPr>
        </p:pic>
        <p:sp>
          <p:nvSpPr>
            <p:cNvPr id="12" name="TextBox 11"/>
            <p:cNvSpPr txBox="1"/>
            <p:nvPr/>
          </p:nvSpPr>
          <p:spPr>
            <a:xfrm>
              <a:off x="2743200" y="2116812"/>
              <a:ext cx="114300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rtlCol="0" wrap="square">
              <a:spAutoFit/>
            </a:bodyPr>
            <a:lstStyle/>
            <a:p>
              <a:endParaRPr dirty="0" lang="en-US"/>
            </a:p>
          </p:txBody>
        </p:sp>
        <p:sp>
          <p:nvSpPr>
            <p:cNvPr id="13" name="TextBox 12"/>
            <p:cNvSpPr txBox="1"/>
            <p:nvPr/>
          </p:nvSpPr>
          <p:spPr>
            <a:xfrm rot="5400000">
              <a:off x="1678315" y="3511034"/>
              <a:ext cx="99060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rtlCol="0" wrap="square">
              <a:spAutoFit/>
            </a:bodyPr>
            <a:lstStyle/>
            <a:p>
              <a:endParaRPr dirty="0" lang="en-US"/>
            </a:p>
          </p:txBody>
        </p:sp>
      </p:grpSp>
      <p:pic>
        <p:nvPicPr>
          <p:cNvPr descr="http://www.mayomedicallaboratories.com/images/articles/communique/2013/01-maldi-tof-mass-spectrometry/maldi-tof.jpg" id="17410" name="Picture 2"/>
          <p:cNvPicPr>
            <a:picLocks noChangeArrowheads="1"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46192" y="1066800"/>
            <a:ext cx="5174342" cy="3505200"/>
          </a:xfrm>
          <a:prstGeom prst="rect">
            <a:avLst/>
          </a:prstGeom>
          <a:noFill/>
        </p:spPr>
      </p:pic>
      <p:pic>
        <p:nvPicPr>
          <p:cNvPr id="9" name="Picture 2"/>
          <p:cNvPicPr>
            <a:picLocks noChangeArrowheads="1" noChangeAspect="1"/>
          </p:cNvPicPr>
          <p:nvPr/>
        </p:nvPicPr>
        <p:blipFill>
          <a:blip cstate="print" r:embed="rId7"/>
          <a:srcRect/>
          <a:stretch>
            <a:fillRect/>
          </a:stretch>
        </p:blipFill>
        <p:spPr bwMode="auto">
          <a:xfrm>
            <a:off x="2646330" y="1068668"/>
            <a:ext cx="1163670" cy="379132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grpSp>
        <p:nvGrpSpPr>
          <p:cNvPr id="16" name="Group 15"/>
          <p:cNvGrpSpPr/>
          <p:nvPr/>
        </p:nvGrpSpPr>
        <p:grpSpPr>
          <a:xfrm>
            <a:off x="4419600" y="4572001"/>
            <a:ext cx="3211926" cy="2285999"/>
            <a:chOff x="358964" y="1188205"/>
            <a:chExt cx="3671887" cy="2759947"/>
          </a:xfrm>
        </p:grpSpPr>
        <p:cxnSp>
          <p:nvCxnSpPr>
            <p:cNvPr id="17" name="Straight Connector 16"/>
            <p:cNvCxnSpPr/>
            <p:nvPr/>
          </p:nvCxnSpPr>
          <p:spPr>
            <a:xfrm rot="5400000">
              <a:off x="-153194" y="2362200"/>
              <a:ext cx="2134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914400" y="3429000"/>
              <a:ext cx="2819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981200" y="3578820"/>
              <a:ext cx="7620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square">
              <a:spAutoFit/>
            </a:bodyPr>
            <a:lstStyle/>
            <a:p>
              <a:pPr algn="ctr"/>
              <a:r>
                <a:rPr dirty="0" lang="en-US" smtClean="0"/>
                <a:t>m/z</a:t>
              </a:r>
              <a:endParaRPr dirty="0" lang="en-US"/>
            </a:p>
          </p:txBody>
        </p:sp>
        <p:sp>
          <p:nvSpPr>
            <p:cNvPr id="20" name="TextBox 19"/>
            <p:cNvSpPr txBox="1"/>
            <p:nvPr/>
          </p:nvSpPr>
          <p:spPr>
            <a:xfrm rot="16200000">
              <a:off x="-607490" y="2261852"/>
              <a:ext cx="2284760" cy="351852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square">
              <a:spAutoFit/>
            </a:bodyPr>
            <a:lstStyle/>
            <a:p>
              <a:pPr algn="ctr"/>
              <a:r>
                <a:rPr dirty="0" lang="en-US" smtClean="0" sz="1400"/>
                <a:t>Relative Intensity (a.u.)</a:t>
              </a:r>
              <a:endParaRPr dirty="0" lang="en-US" sz="1400"/>
            </a:p>
          </p:txBody>
        </p:sp>
        <p:pic>
          <p:nvPicPr>
            <p:cNvPr id="21" name="Picture 2"/>
            <p:cNvPicPr>
              <a:picLocks noChangeArrowheads="1" noChangeAspect="1"/>
            </p:cNvPicPr>
            <p:nvPr/>
          </p:nvPicPr>
          <p:blipFill>
            <a:blip r:embed="rId8"/>
            <a:srcRect l="222" r="409" t="177"/>
            <a:stretch>
              <a:fillRect/>
            </a:stretch>
          </p:blipFill>
          <p:spPr bwMode="auto">
            <a:xfrm>
              <a:off x="1142973" y="1360456"/>
              <a:ext cx="2789898" cy="20539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22" name="Group 28"/>
            <p:cNvGrpSpPr/>
            <p:nvPr/>
          </p:nvGrpSpPr>
          <p:grpSpPr>
            <a:xfrm>
              <a:off x="1294606" y="3430290"/>
              <a:ext cx="1891884" cy="83949"/>
              <a:chOff x="1294606" y="3453537"/>
              <a:chExt cx="1891884" cy="83949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 rot="5400000">
                <a:off x="1257300" y="3491637"/>
                <a:ext cx="76200" cy="158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5400000">
                <a:off x="1715294" y="3490843"/>
                <a:ext cx="76200" cy="158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5400000">
                <a:off x="2248694" y="3490843"/>
                <a:ext cx="76200" cy="158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2705894" y="3490843"/>
                <a:ext cx="76200" cy="158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3147596" y="3498592"/>
                <a:ext cx="76200" cy="158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TextBox 22"/>
            <p:cNvSpPr txBox="1"/>
            <p:nvPr/>
          </p:nvSpPr>
          <p:spPr>
            <a:xfrm>
              <a:off x="814953" y="3381216"/>
              <a:ext cx="304800" cy="24622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dirty="0" lang="en-US" smtClean="0" sz="1000"/>
                <a:t>0</a:t>
              </a:r>
              <a:endParaRPr dirty="0" lang="en-US" sz="1000"/>
            </a:p>
          </p:txBody>
        </p:sp>
        <p:grpSp>
          <p:nvGrpSpPr>
            <p:cNvPr id="24" name="Group 29"/>
            <p:cNvGrpSpPr/>
            <p:nvPr/>
          </p:nvGrpSpPr>
          <p:grpSpPr>
            <a:xfrm rot="16200000">
              <a:off x="-65767" y="2204536"/>
              <a:ext cx="1891884" cy="83949"/>
              <a:chOff x="1294606" y="3453537"/>
              <a:chExt cx="1891884" cy="83949"/>
            </a:xfrm>
          </p:grpSpPr>
          <p:cxnSp>
            <p:nvCxnSpPr>
              <p:cNvPr id="38" name="Straight Connector 37"/>
              <p:cNvCxnSpPr/>
              <p:nvPr/>
            </p:nvCxnSpPr>
            <p:spPr>
              <a:xfrm rot="5400000">
                <a:off x="1257300" y="3491637"/>
                <a:ext cx="76200" cy="158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rot="5400000">
                <a:off x="1715294" y="3490843"/>
                <a:ext cx="76200" cy="158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5400000">
                <a:off x="2248694" y="3490843"/>
                <a:ext cx="76200" cy="158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>
                <a:off x="2705894" y="3490843"/>
                <a:ext cx="76200" cy="158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>
                <a:off x="3147596" y="3498592"/>
                <a:ext cx="76200" cy="158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TextBox 24"/>
            <p:cNvSpPr txBox="1"/>
            <p:nvPr/>
          </p:nvSpPr>
          <p:spPr>
            <a:xfrm>
              <a:off x="1050012" y="3481953"/>
              <a:ext cx="609600" cy="2154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b="1" dirty="0" lang="en-US" smtClean="0" sz="800"/>
                <a:t>20,000</a:t>
              </a:r>
              <a:endParaRPr b="1" dirty="0" lang="en-US" sz="800"/>
            </a:p>
          </p:txBody>
        </p:sp>
        <p:cxnSp>
          <p:nvCxnSpPr>
            <p:cNvPr id="26" name="Straight Connector 25"/>
            <p:cNvCxnSpPr/>
            <p:nvPr/>
          </p:nvCxnSpPr>
          <p:spPr>
            <a:xfrm rot="5400000">
              <a:off x="3696196" y="3458557"/>
              <a:ext cx="7620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421251" y="3466455"/>
              <a:ext cx="609600" cy="2154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b="1" dirty="0" lang="en-US" smtClean="0" sz="800"/>
                <a:t>30,000</a:t>
              </a:r>
              <a:endParaRPr b="1" dirty="0" lang="en-US" sz="80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493004" y="3474204"/>
              <a:ext cx="609600" cy="2154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b="1" dirty="0" lang="en-US" smtClean="0" sz="800"/>
                <a:t>22,000</a:t>
              </a:r>
              <a:endParaRPr b="1" dirty="0" lang="en-US" sz="80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35443" y="3458706"/>
              <a:ext cx="609600" cy="2154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b="1" dirty="0" lang="en-US" smtClean="0" sz="800"/>
                <a:t>24,000</a:t>
              </a:r>
              <a:endParaRPr b="1" dirty="0" lang="en-US" sz="8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460357" y="3457416"/>
              <a:ext cx="609600" cy="2154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b="1" dirty="0" lang="en-US" smtClean="0" sz="800"/>
                <a:t>26,000</a:t>
              </a:r>
              <a:endParaRPr b="1" dirty="0" lang="en-US" sz="80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25306" y="3458706"/>
              <a:ext cx="609600" cy="2154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b="1" dirty="0" lang="en-US" smtClean="0" sz="800"/>
                <a:t>28,000</a:t>
              </a:r>
              <a:endParaRPr b="1" dirty="0" lang="en-US" sz="80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79894" y="3071247"/>
              <a:ext cx="381000" cy="23083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b="1" dirty="0" lang="en-US" smtClean="0" sz="900"/>
                <a:t>0.5</a:t>
              </a:r>
              <a:endParaRPr b="1" dirty="0" lang="en-US" sz="90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86353" y="2593380"/>
              <a:ext cx="381000" cy="23083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b="1" dirty="0" lang="en-US" smtClean="0" sz="900"/>
                <a:t>1.0</a:t>
              </a:r>
              <a:endParaRPr b="1" dirty="0" lang="en-US" sz="90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64396" y="2080647"/>
              <a:ext cx="381000" cy="23083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b="1" dirty="0" lang="en-US" smtClean="0" sz="900"/>
                <a:t>2.0</a:t>
              </a:r>
              <a:endParaRPr b="1" dirty="0" lang="en-US" sz="90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65116" y="1600200"/>
              <a:ext cx="381000" cy="23083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b="1" dirty="0" lang="en-US" smtClean="0" sz="900"/>
                <a:t>3.0</a:t>
              </a:r>
              <a:endParaRPr b="1" dirty="0" lang="en-US" sz="90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46076" y="1188205"/>
              <a:ext cx="514818" cy="27869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b="1" dirty="0" lang="en-US" smtClean="0" sz="900"/>
                <a:t>10</a:t>
              </a:r>
              <a:r>
                <a:rPr b="1" baseline="30000" dirty="0" lang="en-US" smtClean="0" sz="900"/>
                <a:t>4</a:t>
              </a:r>
              <a:endParaRPr b="1" baseline="30000" dirty="0" lang="en-US" sz="90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974741" y="1356102"/>
              <a:ext cx="158859" cy="2031325"/>
            </a:xfrm>
            <a:prstGeom prst="rect">
              <a:avLst/>
            </a:prstGeom>
            <a:solidFill>
              <a:schemeClr val="bg1"/>
            </a:solidFill>
          </p:spPr>
          <p:txBody>
            <a:bodyPr rtlCol="0" wrap="square">
              <a:spAutoFit/>
            </a:bodyPr>
            <a:lstStyle/>
            <a:p>
              <a:endParaRPr dirty="0" lang="en-US" smtClean="0"/>
            </a:p>
            <a:p>
              <a:endParaRPr dirty="0" lang="en-US" smtClean="0"/>
            </a:p>
            <a:p>
              <a:endParaRPr dirty="0" lang="en-US" smtClean="0"/>
            </a:p>
            <a:p>
              <a:endParaRPr dirty="0" lang="en-US" smtClean="0"/>
            </a:p>
            <a:p>
              <a:endParaRPr dirty="0" lang="en-US" smtClean="0"/>
            </a:p>
            <a:p>
              <a:endParaRPr dirty="0" lang="en-US" smtClean="0"/>
            </a:p>
            <a:p>
              <a:endParaRPr dirty="0" lang="en-US"/>
            </a:p>
          </p:txBody>
        </p:sp>
      </p:grp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55638"/>
          </a:xfr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COMMONLY USED MATRIXES IN MALDI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5791200"/>
            <a:ext cx="838200" cy="855039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4267200" y="2286000"/>
            <a:ext cx="4343400" cy="2971800"/>
            <a:chOff x="685800" y="847118"/>
            <a:chExt cx="7543800" cy="5272370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85800" y="847118"/>
              <a:ext cx="7543800" cy="5272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" name="TextBox 10"/>
            <p:cNvSpPr txBox="1"/>
            <p:nvPr/>
          </p:nvSpPr>
          <p:spPr>
            <a:xfrm>
              <a:off x="6774050" y="847238"/>
              <a:ext cx="1379349" cy="4308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n-US" sz="1100" dirty="0" smtClean="0"/>
            </a:p>
            <a:p>
              <a:endParaRPr lang="en-US" sz="1100" dirty="0"/>
            </a:p>
          </p:txBody>
        </p:sp>
      </p:grp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1371600"/>
            <a:ext cx="3429000" cy="483275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143000" y="27432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HCCA matrix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581400" y="5791200"/>
            <a:ext cx="16764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Terthiophene matrix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990600" y="5791200"/>
            <a:ext cx="10668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200" b="1" dirty="0" smtClean="0"/>
              <a:t>3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-HPA matrix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781800" y="26670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DHB matrix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733800" y="2667000"/>
            <a:ext cx="15240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Sinapinic</a:t>
            </a:r>
            <a:r>
              <a:rPr kumimoji="0" lang="en-US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acid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matrix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1295400"/>
            <a:ext cx="1833526" cy="13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4191000"/>
            <a:ext cx="1986516" cy="1502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4191000"/>
            <a:ext cx="1846049" cy="1370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1295400"/>
            <a:ext cx="1847850" cy="1383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90232"/>
          </a:xfrm>
          <a:solidFill>
            <a:schemeClr val="tx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SCREENSHOTS OF COMMON MATRIXES USED IN MALDI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5713470"/>
            <a:ext cx="990600" cy="932770"/>
          </a:xfrm>
          <a:prstGeom prst="rect">
            <a:avLst/>
          </a:prstGeom>
        </p:spPr>
      </p:pic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57600" y="12954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324600" y="4191000"/>
            <a:ext cx="1752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Subtitle 2"/>
          <p:cNvSpPr txBox="1">
            <a:spLocks/>
          </p:cNvSpPr>
          <p:nvPr/>
        </p:nvSpPr>
        <p:spPr>
          <a:xfrm>
            <a:off x="6568698" y="5775702"/>
            <a:ext cx="13716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Dithranol matrix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791200"/>
            <a:ext cx="914400" cy="932770"/>
          </a:xfrm>
          <a:prstGeom prst="rect">
            <a:avLst/>
          </a:prstGeom>
        </p:spPr>
      </p:pic>
      <p:pic>
        <p:nvPicPr>
          <p:cNvPr id="11266" name="Picture 2" descr="http://www.proteomicsnijmegen.nl/Maldi_pages/Images/NPF_MALDI_Fig2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1623060"/>
            <a:ext cx="2209800" cy="4015740"/>
          </a:xfrm>
          <a:prstGeom prst="rect">
            <a:avLst/>
          </a:prstGeom>
          <a:noFill/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90232"/>
          </a:xfrm>
          <a:solidFill>
            <a:schemeClr val="tx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LINEAR Vs REFLECTRON MODES</a:t>
            </a:r>
            <a:endParaRPr lang="en-US" sz="2800" dirty="0">
              <a:solidFill>
                <a:schemeClr val="bg1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341169" y="838200"/>
            <a:ext cx="6714208" cy="4800600"/>
            <a:chOff x="2341169" y="838200"/>
            <a:chExt cx="6714208" cy="4800600"/>
          </a:xfrm>
        </p:grpSpPr>
        <p:pic>
          <p:nvPicPr>
            <p:cNvPr id="11267" name="Picture 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341169" y="838200"/>
              <a:ext cx="6650431" cy="480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TextBox 5"/>
            <p:cNvSpPr txBox="1"/>
            <p:nvPr/>
          </p:nvSpPr>
          <p:spPr>
            <a:xfrm>
              <a:off x="5626377" y="2143125"/>
              <a:ext cx="3429000" cy="28623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6">
              <a:lum contrast="30000"/>
            </a:blip>
            <a:srcRect/>
            <a:stretch>
              <a:fillRect/>
            </a:stretch>
          </p:blipFill>
          <p:spPr bwMode="auto">
            <a:xfrm>
              <a:off x="6400800" y="3810000"/>
              <a:ext cx="235354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231834" y="2196549"/>
              <a:ext cx="2400300" cy="1204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Right Arrow 8"/>
            <p:cNvSpPr/>
            <p:nvPr/>
          </p:nvSpPr>
          <p:spPr>
            <a:xfrm>
              <a:off x="5791200" y="2819400"/>
              <a:ext cx="304800" cy="152400"/>
            </a:xfrm>
            <a:prstGeom prst="right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B0F0"/>
                </a:solidFill>
              </a:endParaRPr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5791200" y="4267200"/>
              <a:ext cx="304800" cy="152400"/>
            </a:xfrm>
            <a:prstGeom prst="right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B0F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48806" y="2213115"/>
              <a:ext cx="1013794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/>
                <a:t>Linear mode</a:t>
              </a:r>
              <a:endParaRPr lang="en-US" sz="105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29539" y="4678017"/>
              <a:ext cx="114300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/>
                <a:t>Reflectron mode</a:t>
              </a:r>
              <a:endParaRPr lang="en-US" sz="105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050156" y="4903305"/>
              <a:ext cx="114300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/>
                <a:t>Reflectron mode</a:t>
              </a:r>
              <a:endParaRPr lang="en-US" sz="105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934200" y="3273288"/>
              <a:ext cx="1013794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/>
                <a:t>Linear mode</a:t>
              </a:r>
              <a:endParaRPr lang="en-US" sz="105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290"/>
            <a:ext cx="9144000" cy="655638"/>
          </a:xfr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MALDI TOF - ANIMATION</a:t>
            </a:r>
          </a:p>
        </p:txBody>
      </p:sp>
      <p:pic>
        <p:nvPicPr>
          <p:cNvPr id="4" name="MALDI-TOF-animation.mp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99455" y="887521"/>
            <a:ext cx="7867651" cy="590073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228600" y="956272"/>
            <a:ext cx="5943600" cy="326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4904159" y="2715841"/>
            <a:ext cx="586030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7432" y="5867400"/>
            <a:ext cx="838200" cy="855039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-1290"/>
            <a:ext cx="9144000" cy="763290"/>
          </a:xfr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MALDI MS/MS or TOF/TOF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81000" y="4648200"/>
            <a:ext cx="3615314" cy="1094044"/>
            <a:chOff x="609600" y="4572000"/>
            <a:chExt cx="3615314" cy="1094044"/>
          </a:xfrm>
        </p:grpSpPr>
        <p:pic>
          <p:nvPicPr>
            <p:cNvPr id="35844" name="Picture 4" descr="http://www.medandlife.ro/assets/images/Vol3No2/schema.jp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09600" y="4572000"/>
              <a:ext cx="3615314" cy="1029714"/>
            </a:xfrm>
            <a:prstGeom prst="rect">
              <a:avLst/>
            </a:prstGeom>
            <a:noFill/>
          </p:spPr>
        </p:pic>
        <p:sp>
          <p:nvSpPr>
            <p:cNvPr id="9" name="TextBox 8"/>
            <p:cNvSpPr txBox="1"/>
            <p:nvPr/>
          </p:nvSpPr>
          <p:spPr>
            <a:xfrm>
              <a:off x="1914728" y="5296712"/>
              <a:ext cx="9144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latin typeface="Times New Roman" pitchFamily="18" charset="0"/>
                  <a:cs typeface="Times New Roman" pitchFamily="18" charset="0"/>
                </a:rPr>
                <a:t>Precursor Ion Fragmentation</a:t>
              </a:r>
              <a:endParaRPr lang="en-US" sz="9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76800" y="4038600"/>
            <a:ext cx="1752600" cy="1314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76800" y="5436578"/>
            <a:ext cx="1752600" cy="11928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7432" y="5867400"/>
            <a:ext cx="838200" cy="855039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-1290"/>
            <a:ext cx="9144000" cy="763290"/>
          </a:xfrm>
          <a:solidFill>
            <a:schemeClr val="tx1"/>
          </a:solidFill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 smtClean="0" sz="3200">
                <a:solidFill>
                  <a:schemeClr val="bg1"/>
                </a:solidFill>
              </a:rPr>
              <a:t>MS/MS – PROTEIN IDENTIFICATION</a:t>
            </a:r>
          </a:p>
        </p:txBody>
      </p:sp>
      <p:pic>
        <p:nvPicPr>
          <p:cNvPr id="11" name="Picture 2"/>
          <p:cNvPicPr>
            <a:picLocks noChangeArrowheads="1" noChangeAspect="1"/>
          </p:cNvPicPr>
          <p:nvPr/>
        </p:nvPicPr>
        <p:blipFill>
          <a:blip cstate="print" r:embed="rId3"/>
          <a:srcRect/>
          <a:stretch>
            <a:fillRect/>
          </a:stretch>
        </p:blipFill>
        <p:spPr bwMode="auto">
          <a:xfrm>
            <a:off x="304800" y="1066800"/>
            <a:ext cx="3581400" cy="2558143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rrowheads="1" noChangeAspect="1"/>
          </p:cNvPicPr>
          <p:nvPr/>
        </p:nvPicPr>
        <p:blipFill>
          <a:blip cstate="print" r:embed="rId4"/>
          <a:srcRect/>
          <a:stretch>
            <a:fillRect/>
          </a:stretch>
        </p:blipFill>
        <p:spPr bwMode="auto">
          <a:xfrm>
            <a:off x="304800" y="4114800"/>
            <a:ext cx="3543346" cy="236318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3"/>
          <p:cNvPicPr>
            <a:picLocks noChangeArrowheads="1" noChangeAspect="1"/>
          </p:cNvPicPr>
          <p:nvPr/>
        </p:nvPicPr>
        <p:blipFill>
          <a:blip r:embed="rId5"/>
          <a:srcRect r="193"/>
          <a:stretch>
            <a:fillRect/>
          </a:stretch>
        </p:blipFill>
        <p:spPr bwMode="auto">
          <a:xfrm>
            <a:off x="6372225" y="2438400"/>
            <a:ext cx="2590800" cy="144780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grpSp>
        <p:nvGrpSpPr>
          <p:cNvPr id="19" name="Group 18"/>
          <p:cNvGrpSpPr/>
          <p:nvPr/>
        </p:nvGrpSpPr>
        <p:grpSpPr>
          <a:xfrm>
            <a:off x="6324600" y="4114800"/>
            <a:ext cx="2819400" cy="1219200"/>
            <a:chOff x="-1447800" y="6400800"/>
            <a:chExt cx="4511040" cy="1752600"/>
          </a:xfrm>
        </p:grpSpPr>
        <p:pic>
          <p:nvPicPr>
            <p:cNvPr id="15" name="Picture 3"/>
            <p:cNvPicPr>
              <a:picLocks noChangeArrowheads="1" noChangeAspect="1"/>
            </p:cNvPicPr>
            <p:nvPr/>
          </p:nvPicPr>
          <p:blipFill>
            <a:blip cstate="print" r:embed="rId6"/>
            <a:srcRect/>
            <a:stretch>
              <a:fillRect/>
            </a:stretch>
          </p:blipFill>
          <p:spPr bwMode="auto">
            <a:xfrm>
              <a:off x="-1447800" y="6400800"/>
              <a:ext cx="4267200" cy="1752600"/>
            </a:xfrm>
            <a:prstGeom prst="rect">
              <a:avLst/>
            </a:prstGeom>
            <a:ln>
              <a:noFill/>
            </a:ln>
            <a:effectLst>
              <a:outerShdw algn="tl" blurRad="292100" dir="2700000" dist="139700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6" name="TextBox 15"/>
            <p:cNvSpPr txBox="1"/>
            <p:nvPr/>
          </p:nvSpPr>
          <p:spPr>
            <a:xfrm>
              <a:off x="902493" y="6510338"/>
              <a:ext cx="2160747" cy="3385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dirty="0" lang="en-US" smtClean="0" sz="1600"/>
                <a:t>LGFNAEPVR</a:t>
              </a:r>
              <a:endParaRPr dirty="0" lang="en-US" sz="1600"/>
            </a:p>
          </p:txBody>
        </p:sp>
      </p:grpSp>
      <p:pic>
        <p:nvPicPr>
          <p:cNvPr id="17" name="Picture 4"/>
          <p:cNvPicPr>
            <a:picLocks noChangeArrowheads="1" noChangeAspect="1"/>
          </p:cNvPicPr>
          <p:nvPr/>
        </p:nvPicPr>
        <p:blipFill>
          <a:blip cstate="print" r:embed="rId7"/>
          <a:srcRect/>
          <a:stretch>
            <a:fillRect/>
          </a:stretch>
        </p:blipFill>
        <p:spPr bwMode="auto">
          <a:xfrm>
            <a:off x="4114800" y="2438400"/>
            <a:ext cx="1981200" cy="2942136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sp>
        <p:nvSpPr>
          <p:cNvPr id="21" name="Down Arrow 20"/>
          <p:cNvSpPr/>
          <p:nvPr/>
        </p:nvSpPr>
        <p:spPr>
          <a:xfrm>
            <a:off x="1981200" y="3733800"/>
            <a:ext cx="152400" cy="304800"/>
          </a:xfrm>
          <a:prstGeom prst="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22" name="Curved Up Arrow 21"/>
          <p:cNvSpPr/>
          <p:nvPr/>
        </p:nvSpPr>
        <p:spPr>
          <a:xfrm rot="20309914">
            <a:off x="4029097" y="5731272"/>
            <a:ext cx="788692" cy="379056"/>
          </a:xfrm>
          <a:prstGeom prst="curvedUpArrow">
            <a:avLst>
              <a:gd fmla="val 25000" name="adj1"/>
              <a:gd fmla="val 50000" name="adj2"/>
              <a:gd fmla="val 25354" name="adj3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en-US"/>
          </a:p>
        </p:txBody>
      </p:sp>
      <p:sp>
        <p:nvSpPr>
          <p:cNvPr id="23" name="Curved Up Arrow 22"/>
          <p:cNvSpPr/>
          <p:nvPr/>
        </p:nvSpPr>
        <p:spPr>
          <a:xfrm flipH="1" rot="9790951">
            <a:off x="5680056" y="1877601"/>
            <a:ext cx="788692" cy="379056"/>
          </a:xfrm>
          <a:prstGeom prst="curvedUpArrow">
            <a:avLst>
              <a:gd fmla="val 25000" name="adj1"/>
              <a:gd fmla="val 50000" name="adj2"/>
              <a:gd fmla="val 25354" name="adj3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en-US"/>
          </a:p>
        </p:txBody>
      </p:sp>
      <p:sp>
        <p:nvSpPr>
          <p:cNvPr id="24" name="TextBox 23"/>
          <p:cNvSpPr txBox="1"/>
          <p:nvPr/>
        </p:nvSpPr>
        <p:spPr>
          <a:xfrm>
            <a:off x="2971800" y="2133600"/>
            <a:ext cx="914400" cy="24622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en-US" smtClean="0" sz="1000"/>
              <a:t>MS SPECTRA</a:t>
            </a:r>
            <a:endParaRPr b="1" dirty="0" lang="en-US" sz="1000"/>
          </a:p>
        </p:txBody>
      </p:sp>
      <p:sp>
        <p:nvSpPr>
          <p:cNvPr id="25" name="TextBox 24"/>
          <p:cNvSpPr txBox="1"/>
          <p:nvPr/>
        </p:nvSpPr>
        <p:spPr>
          <a:xfrm>
            <a:off x="2971800" y="5181600"/>
            <a:ext cx="914400" cy="40011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b="1" dirty="0" lang="en-US" smtClean="0" sz="1000"/>
              <a:t>MS/MS SPECTRA</a:t>
            </a:r>
            <a:endParaRPr b="1" dirty="0" lang="en-US" sz="1000"/>
          </a:p>
        </p:txBody>
      </p:sp>
      <p:sp>
        <p:nvSpPr>
          <p:cNvPr id="26" name="TextBox 25"/>
          <p:cNvSpPr txBox="1"/>
          <p:nvPr/>
        </p:nvSpPr>
        <p:spPr>
          <a:xfrm>
            <a:off x="5181600" y="5791200"/>
            <a:ext cx="2971800" cy="27699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b="1" dirty="0" lang="en-US" smtClean="0" sz="1200"/>
              <a:t>Mascot search results &amp; Interpretation</a:t>
            </a:r>
            <a:endParaRPr b="1" dirty="0" lang="en-US" sz="1200"/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1602</TotalTime>
  <Words>219</Words>
  <Application>Microsoft Office PowerPoint</Application>
  <PresentationFormat>On-screen Show (4:3)</PresentationFormat>
  <Paragraphs>95</Paragraphs>
  <Slides>20</Slides>
  <Notes>2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MATRIX ASSISTED LASER DESORPTION/ IONIZATION   TIME - OF –FLIGHT Principle &amp; Applications </vt:lpstr>
      <vt:lpstr>MALDI</vt:lpstr>
      <vt:lpstr>PRINCIPLE</vt:lpstr>
      <vt:lpstr>COMMONLY USED MATRIXES IN MALDI</vt:lpstr>
      <vt:lpstr>SCREENSHOTS OF COMMON MATRIXES USED IN MALDI</vt:lpstr>
      <vt:lpstr>LINEAR Vs REFLECTRON MODES</vt:lpstr>
      <vt:lpstr>MALDI TOF - ANIMATION</vt:lpstr>
      <vt:lpstr>MALDI MS/MS or TOF/TOF</vt:lpstr>
      <vt:lpstr>MS/MS – PROTEIN IDENTIFICATION</vt:lpstr>
      <vt:lpstr>Representative Spectras of Different Sample Types</vt:lpstr>
      <vt:lpstr>Protein Spectra- Mass Identification</vt:lpstr>
      <vt:lpstr>Peptide Spectra- Mass Identification</vt:lpstr>
      <vt:lpstr>Peptide Spectra- MS</vt:lpstr>
      <vt:lpstr>Peptide Spectra- MS/MS</vt:lpstr>
      <vt:lpstr>Peptide Mass Fingerprint Using MALDI</vt:lpstr>
      <vt:lpstr>Nucleic acid  Spectra- Mass Identification</vt:lpstr>
      <vt:lpstr>Polymer Spectra- Polymer characterization</vt:lpstr>
      <vt:lpstr>Protein binding</vt:lpstr>
      <vt:lpstr>Protein binding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MALDI TOF TOF Principle  &amp; various applications</dc:title>
  <dc:creator>Admin</dc:creator>
  <cp:lastModifiedBy>User</cp:lastModifiedBy>
  <cp:revision>101</cp:revision>
  <dcterms:created xsi:type="dcterms:W3CDTF">2006-08-16T00:00:00Z</dcterms:created>
  <dcterms:modified xsi:type="dcterms:W3CDTF">2024-06-18T11:53:46Z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742416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